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51"/>
  </p:notesMasterIdLst>
  <p:handoutMasterIdLst>
    <p:handoutMasterId r:id="rId52"/>
  </p:handoutMasterIdLst>
  <p:sldIdLst>
    <p:sldId id="303" r:id="rId2"/>
    <p:sldId id="379" r:id="rId3"/>
    <p:sldId id="339" r:id="rId4"/>
    <p:sldId id="371" r:id="rId5"/>
    <p:sldId id="405" r:id="rId6"/>
    <p:sldId id="372" r:id="rId7"/>
    <p:sldId id="373" r:id="rId8"/>
    <p:sldId id="374" r:id="rId9"/>
    <p:sldId id="362" r:id="rId10"/>
    <p:sldId id="375" r:id="rId11"/>
    <p:sldId id="376" r:id="rId12"/>
    <p:sldId id="349" r:id="rId13"/>
    <p:sldId id="357" r:id="rId14"/>
    <p:sldId id="359" r:id="rId15"/>
    <p:sldId id="364" r:id="rId16"/>
    <p:sldId id="366" r:id="rId17"/>
    <p:sldId id="363" r:id="rId18"/>
    <p:sldId id="391" r:id="rId19"/>
    <p:sldId id="367" r:id="rId20"/>
    <p:sldId id="386" r:id="rId21"/>
    <p:sldId id="387" r:id="rId22"/>
    <p:sldId id="388" r:id="rId23"/>
    <p:sldId id="389" r:id="rId24"/>
    <p:sldId id="360" r:id="rId25"/>
    <p:sldId id="390" r:id="rId26"/>
    <p:sldId id="393" r:id="rId27"/>
    <p:sldId id="394" r:id="rId28"/>
    <p:sldId id="395" r:id="rId29"/>
    <p:sldId id="396" r:id="rId30"/>
    <p:sldId id="397" r:id="rId31"/>
    <p:sldId id="398" r:id="rId32"/>
    <p:sldId id="399" r:id="rId33"/>
    <p:sldId id="400" r:id="rId34"/>
    <p:sldId id="401" r:id="rId35"/>
    <p:sldId id="402" r:id="rId36"/>
    <p:sldId id="407" r:id="rId37"/>
    <p:sldId id="410" r:id="rId38"/>
    <p:sldId id="406" r:id="rId39"/>
    <p:sldId id="408" r:id="rId40"/>
    <p:sldId id="409" r:id="rId41"/>
    <p:sldId id="403" r:id="rId42"/>
    <p:sldId id="404" r:id="rId43"/>
    <p:sldId id="361" r:id="rId44"/>
    <p:sldId id="304" r:id="rId45"/>
    <p:sldId id="334" r:id="rId46"/>
    <p:sldId id="336" r:id="rId47"/>
    <p:sldId id="337" r:id="rId48"/>
    <p:sldId id="338" r:id="rId49"/>
    <p:sldId id="380" r:id="rId50"/>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chnitt ohne Titel" id="{A9E4218B-C4D2-4E0B-BDB8-A53BF454834A}">
          <p14:sldIdLst>
            <p14:sldId id="303"/>
            <p14:sldId id="379"/>
            <p14:sldId id="339"/>
            <p14:sldId id="371"/>
            <p14:sldId id="405"/>
            <p14:sldId id="372"/>
            <p14:sldId id="373"/>
            <p14:sldId id="374"/>
            <p14:sldId id="362"/>
            <p14:sldId id="375"/>
            <p14:sldId id="376"/>
            <p14:sldId id="349"/>
            <p14:sldId id="357"/>
            <p14:sldId id="359"/>
            <p14:sldId id="364"/>
            <p14:sldId id="366"/>
            <p14:sldId id="363"/>
            <p14:sldId id="391"/>
            <p14:sldId id="367"/>
            <p14:sldId id="386"/>
            <p14:sldId id="387"/>
            <p14:sldId id="388"/>
            <p14:sldId id="389"/>
            <p14:sldId id="360"/>
            <p14:sldId id="390"/>
            <p14:sldId id="393"/>
            <p14:sldId id="394"/>
            <p14:sldId id="395"/>
            <p14:sldId id="396"/>
            <p14:sldId id="397"/>
            <p14:sldId id="398"/>
            <p14:sldId id="399"/>
            <p14:sldId id="400"/>
            <p14:sldId id="401"/>
            <p14:sldId id="402"/>
            <p14:sldId id="407"/>
            <p14:sldId id="410"/>
            <p14:sldId id="406"/>
            <p14:sldId id="408"/>
            <p14:sldId id="409"/>
            <p14:sldId id="403"/>
            <p14:sldId id="404"/>
            <p14:sldId id="361"/>
            <p14:sldId id="304"/>
            <p14:sldId id="334"/>
            <p14:sldId id="336"/>
            <p14:sldId id="337"/>
            <p14:sldId id="338"/>
            <p14:sldId id="380"/>
          </p14:sldIdLst>
        </p14:section>
        <p14:section name="Abschnitt ohne Titel" id="{F860FDC2-3650-4499-B898-0F96F520A390}">
          <p14:sldIdLst/>
        </p14:section>
      </p14:sectionLst>
    </p:ext>
    <p:ext uri="{EFAFB233-063F-42B5-8137-9DF3F51BA10A}">
      <p15:sldGuideLst xmlns:p15="http://schemas.microsoft.com/office/powerpoint/2012/main">
        <p15:guide id="1" orient="horz" pos="300">
          <p15:clr>
            <a:srgbClr val="A4A3A4"/>
          </p15:clr>
        </p15:guide>
        <p15:guide id="2" orient="horz" pos="3114">
          <p15:clr>
            <a:srgbClr val="A4A3A4"/>
          </p15:clr>
        </p15:guide>
        <p15:guide id="3" orient="horz" pos="1842">
          <p15:clr>
            <a:srgbClr val="A4A3A4"/>
          </p15:clr>
        </p15:guide>
        <p15:guide id="4" orient="horz" pos="2231">
          <p15:clr>
            <a:srgbClr val="A4A3A4"/>
          </p15:clr>
        </p15:guide>
        <p15:guide id="5" pos="658">
          <p15:clr>
            <a:srgbClr val="A4A3A4"/>
          </p15:clr>
        </p15:guide>
        <p15:guide id="6" pos="204">
          <p15:clr>
            <a:srgbClr val="A4A3A4"/>
          </p15:clr>
        </p15:guide>
        <p15:guide id="7" pos="2926">
          <p15:clr>
            <a:srgbClr val="A4A3A4"/>
          </p15:clr>
        </p15:guide>
        <p15:guide id="8" pos="2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8" autoAdjust="0"/>
  </p:normalViewPr>
  <p:slideViewPr>
    <p:cSldViewPr>
      <p:cViewPr varScale="1">
        <p:scale>
          <a:sx n="86" d="100"/>
          <a:sy n="86" d="100"/>
        </p:scale>
        <p:origin x="1733" y="5"/>
      </p:cViewPr>
      <p:guideLst>
        <p:guide orient="horz" pos="300"/>
        <p:guide orient="horz" pos="3114"/>
        <p:guide orient="horz" pos="1842"/>
        <p:guide orient="horz" pos="2231"/>
        <p:guide pos="658"/>
        <p:guide pos="204"/>
        <p:guide pos="2926"/>
        <p:guide pos="295"/>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5" Type="http://schemas.openxmlformats.org/officeDocument/2006/relationships/image" Target="../media/image79.wmf"/><Relationship Id="rId4" Type="http://schemas.openxmlformats.org/officeDocument/2006/relationships/image" Target="../media/image7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1A35CE5D-7A13-4EB6-A048-20A0ED909E99}" type="datetimeFigureOut">
              <a:rPr lang="en-US" smtClean="0"/>
              <a:t>11/26/2018</a:t>
            </a:fld>
            <a:endParaRPr lang="en-US"/>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208F131A-F301-47BD-8E38-5EDBD5EBD1DC}" type="slidenum">
              <a:rPr lang="en-US" smtClean="0"/>
              <a:t>‹Nr.›</a:t>
            </a:fld>
            <a:endParaRPr lang="en-US"/>
          </a:p>
        </p:txBody>
      </p:sp>
    </p:spTree>
    <p:extLst>
      <p:ext uri="{BB962C8B-B14F-4D97-AF65-F5344CB8AC3E}">
        <p14:creationId xmlns:p14="http://schemas.microsoft.com/office/powerpoint/2010/main" val="30680941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2"/>
            <a:ext cx="3076363" cy="511731"/>
          </a:xfrm>
          <a:prstGeom prst="rect">
            <a:avLst/>
          </a:prstGeom>
        </p:spPr>
        <p:txBody>
          <a:bodyPr vert="horz" lIns="99030" tIns="49516" rIns="99030" bIns="49516" rtlCol="0"/>
          <a:lstStyle>
            <a:lvl1pPr algn="l">
              <a:defRPr sz="1300"/>
            </a:lvl1pPr>
          </a:lstStyle>
          <a:p>
            <a:endParaRPr lang="en-US"/>
          </a:p>
        </p:txBody>
      </p:sp>
      <p:sp>
        <p:nvSpPr>
          <p:cNvPr id="3" name="Datumsplatzhalter 2"/>
          <p:cNvSpPr>
            <a:spLocks noGrp="1"/>
          </p:cNvSpPr>
          <p:nvPr>
            <p:ph type="dt" idx="1"/>
          </p:nvPr>
        </p:nvSpPr>
        <p:spPr>
          <a:xfrm>
            <a:off x="4021297" y="2"/>
            <a:ext cx="3076363" cy="511731"/>
          </a:xfrm>
          <a:prstGeom prst="rect">
            <a:avLst/>
          </a:prstGeom>
        </p:spPr>
        <p:txBody>
          <a:bodyPr vert="horz" lIns="99030" tIns="49516" rIns="99030" bIns="49516" rtlCol="0"/>
          <a:lstStyle>
            <a:lvl1pPr algn="r">
              <a:defRPr sz="1300"/>
            </a:lvl1pPr>
          </a:lstStyle>
          <a:p>
            <a:fld id="{1D508AC3-85E7-4AAF-B70E-6C89D0F8B2BE}" type="datetimeFigureOut">
              <a:rPr lang="en-US" smtClean="0"/>
              <a:t>11/26/2018</a:t>
            </a:fld>
            <a:endParaRPr lang="en-US"/>
          </a:p>
        </p:txBody>
      </p:sp>
      <p:sp>
        <p:nvSpPr>
          <p:cNvPr id="4" name="Folienbildplatzhalter 3"/>
          <p:cNvSpPr>
            <a:spLocks noGrp="1" noRot="1" noChangeAspect="1"/>
          </p:cNvSpPr>
          <p:nvPr>
            <p:ph type="sldImg" idx="2"/>
          </p:nvPr>
        </p:nvSpPr>
        <p:spPr>
          <a:xfrm>
            <a:off x="990600" y="768350"/>
            <a:ext cx="5118100" cy="3838575"/>
          </a:xfrm>
          <a:prstGeom prst="rect">
            <a:avLst/>
          </a:prstGeom>
          <a:noFill/>
          <a:ln w="12700">
            <a:solidFill>
              <a:prstClr val="black"/>
            </a:solidFill>
          </a:ln>
        </p:spPr>
        <p:txBody>
          <a:bodyPr vert="horz" lIns="99030" tIns="49516" rIns="99030" bIns="49516" rtlCol="0" anchor="ctr"/>
          <a:lstStyle/>
          <a:p>
            <a:endParaRPr lang="en-US"/>
          </a:p>
        </p:txBody>
      </p:sp>
      <p:sp>
        <p:nvSpPr>
          <p:cNvPr id="5" name="Notizenplatzhalter 4"/>
          <p:cNvSpPr>
            <a:spLocks noGrp="1"/>
          </p:cNvSpPr>
          <p:nvPr>
            <p:ph type="body" sz="quarter" idx="3"/>
          </p:nvPr>
        </p:nvSpPr>
        <p:spPr>
          <a:xfrm>
            <a:off x="709930" y="4861442"/>
            <a:ext cx="5679440" cy="4605576"/>
          </a:xfrm>
          <a:prstGeom prst="rect">
            <a:avLst/>
          </a:prstGeom>
        </p:spPr>
        <p:txBody>
          <a:bodyPr vert="horz" lIns="99030" tIns="49516" rIns="99030" bIns="49516"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2" y="9721106"/>
            <a:ext cx="3076363" cy="511731"/>
          </a:xfrm>
          <a:prstGeom prst="rect">
            <a:avLst/>
          </a:prstGeom>
        </p:spPr>
        <p:txBody>
          <a:bodyPr vert="horz" lIns="99030" tIns="49516" rIns="99030" bIns="49516" rtlCol="0" anchor="b"/>
          <a:lstStyle>
            <a:lvl1pPr algn="l">
              <a:defRPr sz="1300"/>
            </a:lvl1pPr>
          </a:lstStyle>
          <a:p>
            <a:endParaRPr lang="en-US"/>
          </a:p>
        </p:txBody>
      </p:sp>
      <p:sp>
        <p:nvSpPr>
          <p:cNvPr id="7" name="Foliennummernplatzhalter 6"/>
          <p:cNvSpPr>
            <a:spLocks noGrp="1"/>
          </p:cNvSpPr>
          <p:nvPr>
            <p:ph type="sldNum" sz="quarter" idx="5"/>
          </p:nvPr>
        </p:nvSpPr>
        <p:spPr>
          <a:xfrm>
            <a:off x="4021297" y="9721106"/>
            <a:ext cx="3076363" cy="511731"/>
          </a:xfrm>
          <a:prstGeom prst="rect">
            <a:avLst/>
          </a:prstGeom>
        </p:spPr>
        <p:txBody>
          <a:bodyPr vert="horz" lIns="99030" tIns="49516" rIns="99030" bIns="49516" rtlCol="0" anchor="b"/>
          <a:lstStyle>
            <a:lvl1pPr algn="r">
              <a:defRPr sz="1300"/>
            </a:lvl1pPr>
          </a:lstStyle>
          <a:p>
            <a:fld id="{0B72F9CC-A58E-4437-A336-17F753CC1D84}" type="slidenum">
              <a:rPr lang="en-US" smtClean="0"/>
              <a:t>‹Nr.›</a:t>
            </a:fld>
            <a:endParaRPr lang="en-US"/>
          </a:p>
        </p:txBody>
      </p:sp>
    </p:spTree>
    <p:extLst>
      <p:ext uri="{BB962C8B-B14F-4D97-AF65-F5344CB8AC3E}">
        <p14:creationId xmlns:p14="http://schemas.microsoft.com/office/powerpoint/2010/main" val="36295108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Regression_analysis#cite_note-Gauss2-9" TargetMode="External"/><Relationship Id="rId13" Type="http://schemas.openxmlformats.org/officeDocument/2006/relationships/hyperlink" Target="https://en.wikipedia.org/wiki/Regression_analysis#cite_note-11" TargetMode="External"/><Relationship Id="rId18" Type="http://schemas.openxmlformats.org/officeDocument/2006/relationships/hyperlink" Target="https://en.wikipedia.org/wiki/Regression_analysis#cite_note-14" TargetMode="External"/><Relationship Id="rId26" Type="http://schemas.openxmlformats.org/officeDocument/2006/relationships/hyperlink" Target="https://en.wikipedia.org/wiki/Conditional_distribution" TargetMode="External"/><Relationship Id="rId3" Type="http://schemas.openxmlformats.org/officeDocument/2006/relationships/hyperlink" Target="https://en.wikipedia.org/wiki/Method_of_least_squares" TargetMode="External"/><Relationship Id="rId21" Type="http://schemas.openxmlformats.org/officeDocument/2006/relationships/hyperlink" Target="https://en.wikipedia.org/wiki/Normal_distribution" TargetMode="External"/><Relationship Id="rId7" Type="http://schemas.openxmlformats.org/officeDocument/2006/relationships/hyperlink" Target="https://en.wikipedia.org/wiki/Regression_analysis#cite_note-Gauss-8" TargetMode="External"/><Relationship Id="rId12" Type="http://schemas.openxmlformats.org/officeDocument/2006/relationships/hyperlink" Target="https://en.wikipedia.org/wiki/Regression_analysis#cite_note-10" TargetMode="External"/><Relationship Id="rId17" Type="http://schemas.openxmlformats.org/officeDocument/2006/relationships/hyperlink" Target="https://en.wikipedia.org/wiki/Karl_Pearson" TargetMode="External"/><Relationship Id="rId25" Type="http://schemas.openxmlformats.org/officeDocument/2006/relationships/hyperlink" Target="https://en.wikipedia.org/wiki/Regression_analysis#cite_note-18" TargetMode="External"/><Relationship Id="rId2" Type="http://schemas.openxmlformats.org/officeDocument/2006/relationships/slide" Target="../slides/slide47.xml"/><Relationship Id="rId16" Type="http://schemas.openxmlformats.org/officeDocument/2006/relationships/hyperlink" Target="https://en.wikipedia.org/wiki/Udny_Yule" TargetMode="External"/><Relationship Id="rId20" Type="http://schemas.openxmlformats.org/officeDocument/2006/relationships/hyperlink" Target="https://en.wikipedia.org/wiki/Joint_distribution" TargetMode="External"/><Relationship Id="rId1" Type="http://schemas.openxmlformats.org/officeDocument/2006/relationships/notesMaster" Target="../notesMasters/notesMaster1.xml"/><Relationship Id="rId6" Type="http://schemas.openxmlformats.org/officeDocument/2006/relationships/hyperlink" Target="https://en.wikipedia.org/wiki/Carl_Friedrich_Gauss" TargetMode="External"/><Relationship Id="rId11" Type="http://schemas.openxmlformats.org/officeDocument/2006/relationships/hyperlink" Target="https://en.wikipedia.org/wiki/Regression_toward_the_mean" TargetMode="External"/><Relationship Id="rId24" Type="http://schemas.openxmlformats.org/officeDocument/2006/relationships/hyperlink" Target="https://en.wikipedia.org/wiki/Regression_analysis#cite_note-FisherR1954Statistical-17" TargetMode="External"/><Relationship Id="rId5" Type="http://schemas.openxmlformats.org/officeDocument/2006/relationships/hyperlink" Target="https://en.wikipedia.org/wiki/Regression_analysis#cite_note-Legendre-7" TargetMode="External"/><Relationship Id="rId15" Type="http://schemas.openxmlformats.org/officeDocument/2006/relationships/hyperlink" Target="https://en.wikipedia.org/wiki/Regression_analysis#cite_note-13" TargetMode="External"/><Relationship Id="rId23" Type="http://schemas.openxmlformats.org/officeDocument/2006/relationships/hyperlink" Target="https://en.wikipedia.org/wiki/Regression_analysis#cite_note-16" TargetMode="External"/><Relationship Id="rId10" Type="http://schemas.openxmlformats.org/officeDocument/2006/relationships/hyperlink" Target="https://en.wikipedia.org/wiki/Francis_Galton" TargetMode="External"/><Relationship Id="rId19" Type="http://schemas.openxmlformats.org/officeDocument/2006/relationships/hyperlink" Target="https://en.wikipedia.org/wiki/Regression_analysis#cite_note-15" TargetMode="External"/><Relationship Id="rId4" Type="http://schemas.openxmlformats.org/officeDocument/2006/relationships/hyperlink" Target="https://en.wikipedia.org/wiki/Adrien_Marie_Legendre" TargetMode="External"/><Relationship Id="rId9" Type="http://schemas.openxmlformats.org/officeDocument/2006/relationships/hyperlink" Target="https://en.wikipedia.org/wiki/Gauss%E2%80%93Markov_theorem" TargetMode="External"/><Relationship Id="rId14" Type="http://schemas.openxmlformats.org/officeDocument/2006/relationships/hyperlink" Target="https://en.wikipedia.org/wiki/Regression_analysis#cite_note-12" TargetMode="External"/><Relationship Id="rId22" Type="http://schemas.openxmlformats.org/officeDocument/2006/relationships/hyperlink" Target="https://en.wikipedia.org/wiki/Ronald_A._Fish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14025">
              <a:defRPr/>
            </a:pPr>
            <a:r>
              <a:rPr lang="en-US" dirty="0"/>
              <a:t>http://www.totalscientific.com/biomarkerblog/?p=132</a:t>
            </a:r>
            <a:br>
              <a:rPr lang="en-US" dirty="0"/>
            </a:br>
            <a:r>
              <a:rPr lang="en-US" dirty="0"/>
              <a:t>The HDL myth: how misuse of biomarker data cost Roche and its investors $5billion</a:t>
            </a:r>
          </a:p>
          <a:p>
            <a:endParaRPr lang="en-US" dirty="0"/>
          </a:p>
          <a:p>
            <a:r>
              <a:rPr lang="en-US" dirty="0"/>
              <a:t>On May 7</a:t>
            </a:r>
            <a:r>
              <a:rPr lang="en-US" baseline="30000" dirty="0"/>
              <a:t>th</a:t>
            </a:r>
            <a:r>
              <a:rPr lang="en-US" dirty="0"/>
              <a:t> 2012, Roche terminated the entire dal-HEART phase III </a:t>
            </a:r>
            <a:r>
              <a:rPr lang="en-US" dirty="0" err="1"/>
              <a:t>programme</a:t>
            </a:r>
            <a:r>
              <a:rPr lang="en-US" dirty="0"/>
              <a:t> looking at the effects of their CETP inhibitor </a:t>
            </a:r>
            <a:r>
              <a:rPr lang="en-US" dirty="0" err="1"/>
              <a:t>dalcetrapib</a:t>
            </a:r>
            <a:r>
              <a:rPr lang="en-US" dirty="0"/>
              <a:t> in patients with acute coronary syndrome.  The immediate cause was the report from the data management committee of the dal-OUTCOMES trial in 15,000 patients that there was now no chance of reporting a 15% benefit with the drug</a:t>
            </a:r>
          </a:p>
          <a:p>
            <a:r>
              <a:rPr lang="en-US" dirty="0"/>
              <a:t>CETP inhibitors boost HDL (the so-called </a:t>
            </a:r>
            <a:r>
              <a:rPr lang="en-US" dirty="0">
                <a:solidFill>
                  <a:srgbClr val="0000FF"/>
                </a:solidFill>
              </a:rPr>
              <a:t>“good cholesterol”) </a:t>
            </a:r>
            <a:r>
              <a:rPr lang="en-US" dirty="0"/>
              <a:t>by inhibiting the Cholesterol Ester Transfer Protein (CETP), a key enzyme in lipoprotein metabolism. And they work! HDL cholesterol concentrations are doubled soon after beginning treatment, more than reversing the depressed HDL levels that are robustly associated with coronary heart disease (and indeed risk of death from a heart attack).</a:t>
            </a:r>
          </a:p>
          <a:p>
            <a:r>
              <a:rPr lang="en-US" dirty="0"/>
              <a:t>That was quite a firm enough foundation for developers to believe that CETP inhibitors had a golden future. After all, HDL is the “best” biomarker for heart disease. By that I mean that, of all the lipid measures, HDL gives the strongest association with heart disease in cross-sectional studies and is the strongest predictor of future events in prospective studies. Since we know lipids are important in heart disease (from years of clinical experience with statins), therefore elevating HDL with CETP inhibitors just HAS to work. Right?</a:t>
            </a:r>
          </a:p>
          <a:p>
            <a:endParaRPr lang="en-US" dirty="0"/>
          </a:p>
          <a:p>
            <a:endParaRPr lang="en-US" dirty="0"/>
          </a:p>
        </p:txBody>
      </p:sp>
      <p:sp>
        <p:nvSpPr>
          <p:cNvPr id="4" name="Foliennummernplatzhalter 3"/>
          <p:cNvSpPr>
            <a:spLocks noGrp="1"/>
          </p:cNvSpPr>
          <p:nvPr>
            <p:ph type="sldNum" sz="quarter" idx="10"/>
          </p:nvPr>
        </p:nvSpPr>
        <p:spPr/>
        <p:txBody>
          <a:bodyPr/>
          <a:lstStyle/>
          <a:p>
            <a:fld id="{75EC05C8-C5BB-4BF0-A493-999E0592576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0055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a:defRPr/>
            </a:pPr>
            <a:fld id="{8A4B190D-9A22-4872-8233-47E4A8030EC6}" type="slidenum">
              <a:rPr lang="de-DE" smtClean="0"/>
              <a:pPr>
                <a:defRPr/>
              </a:pPr>
              <a:t>8</a:t>
            </a:fld>
            <a:endParaRPr lang="de-DE"/>
          </a:p>
        </p:txBody>
      </p:sp>
    </p:spTree>
    <p:extLst>
      <p:ext uri="{BB962C8B-B14F-4D97-AF65-F5344CB8AC3E}">
        <p14:creationId xmlns:p14="http://schemas.microsoft.com/office/powerpoint/2010/main" val="3489199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B72F9CC-A58E-4437-A336-17F753CC1D84}" type="slidenum">
              <a:rPr lang="en-US" smtClean="0"/>
              <a:t>18</a:t>
            </a:fld>
            <a:endParaRPr lang="en-US"/>
          </a:p>
        </p:txBody>
      </p:sp>
    </p:spTree>
    <p:extLst>
      <p:ext uri="{BB962C8B-B14F-4D97-AF65-F5344CB8AC3E}">
        <p14:creationId xmlns:p14="http://schemas.microsoft.com/office/powerpoint/2010/main" val="2460496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mn-ea"/>
                <a:cs typeface="+mn-cs"/>
              </a:rPr>
              <a:t>Galton stumbled on an important fact: the predictions always fall on a line, which he called the regression line.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mn-ea"/>
                <a:cs typeface="+mn-cs"/>
              </a:rPr>
              <a:t>Pearl, Judea. The Book of Why: The New Science of Cause and Effect (S.60-61). Basic Books. Kindle-Version. Sons of tall men tend to be taller than average—but not as tall as their fathers. Sons of short men tend to be shorter than average—but not as short as their fathers. Galton first called this   phenomenon “reversion” and later “regression toward mediocrity.” </a:t>
            </a:r>
            <a:r>
              <a:rPr lang="en-US" dirty="0" smtClean="0">
                <a:cs typeface="Arial" panose="020B0604020202020204" pitchFamily="34" charset="0"/>
              </a:rPr>
              <a:t>This </a:t>
            </a:r>
            <a:r>
              <a:rPr lang="en-US" dirty="0" smtClean="0"/>
              <a:t>phenomena of regression to the mean is valid for each pair of not perfectly correlated random variables.</a:t>
            </a:r>
            <a:endParaRPr lang="en-US" dirty="0" smtClean="0">
              <a:cs typeface="Arial" panose="020B0604020202020204" pitchFamily="34" charset="0"/>
            </a:endParaRPr>
          </a:p>
          <a:p>
            <a:r>
              <a:rPr lang="en-US" dirty="0" smtClean="0"/>
              <a:t>Extension</a:t>
            </a:r>
            <a:r>
              <a:rPr lang="en-US" baseline="0" dirty="0" smtClean="0"/>
              <a:t> to &gt;2 dim: </a:t>
            </a:r>
            <a:r>
              <a:rPr lang="en-US" dirty="0" smtClean="0"/>
              <a:t>The analogue of a regression line is a regression plane, which has an equation that looks like Y = </a:t>
            </a:r>
            <a:r>
              <a:rPr lang="en-US" dirty="0" err="1" smtClean="0"/>
              <a:t>aX</a:t>
            </a:r>
            <a:r>
              <a:rPr lang="en-US" dirty="0" smtClean="0"/>
              <a:t> + </a:t>
            </a:r>
            <a:r>
              <a:rPr lang="en-US" dirty="0" err="1" smtClean="0"/>
              <a:t>bZ</a:t>
            </a:r>
            <a:r>
              <a:rPr lang="en-US" dirty="0" smtClean="0"/>
              <a:t> + c. We can easily compute a, b, c from the data. Here something wonderful happens, which Galton did not realize but Karl Pearson and George </a:t>
            </a:r>
            <a:r>
              <a:rPr lang="en-US" dirty="0" err="1" smtClean="0"/>
              <a:t>Udny</a:t>
            </a:r>
            <a:r>
              <a:rPr lang="en-US" dirty="0" smtClean="0"/>
              <a:t> Yule certainly did. The coefficient a gives us the regression coefficient of Y on X already adjusted for Z. (It is called a partial regression coefficient and written </a:t>
            </a:r>
            <a:r>
              <a:rPr lang="en-US" dirty="0" err="1" smtClean="0"/>
              <a:t>rYX.Z</a:t>
            </a:r>
            <a:r>
              <a:rPr lang="en-US" dirty="0" smtClean="0"/>
              <a:t>.)</a:t>
            </a:r>
          </a:p>
          <a:p>
            <a:r>
              <a:rPr lang="en-US" dirty="0" smtClean="0"/>
              <a:t>generations of researchers came to believe that adjusted (or partial) regression coefficients are somehow endowed with causal information that unadjusted regression coefficients lack. Nothing could be further from the truth. Regression coefficients, whether adjusted or not, are only statistical trends, conveying no causal information in themselves.</a:t>
            </a:r>
          </a:p>
          <a:p>
            <a:endParaRPr lang="en-US" dirty="0" smtClean="0"/>
          </a:p>
          <a:p>
            <a:r>
              <a:rPr lang="en-US" dirty="0" smtClean="0"/>
              <a:t>Pearl, Judea. The Book of Why: The New Science of Cause and Effect (S.222-223). Basic Books. Kindle-Version. </a:t>
            </a:r>
          </a:p>
          <a:p>
            <a:r>
              <a:rPr lang="en-US" dirty="0" smtClean="0"/>
              <a:t>Pearl, Judea. The Book of Why: The New Science of Cause and Effect (S.222). Basic Books. Kindle-Version. </a:t>
            </a:r>
            <a:endParaRPr lang="en-US" dirty="0"/>
          </a:p>
        </p:txBody>
      </p:sp>
      <p:sp>
        <p:nvSpPr>
          <p:cNvPr id="4" name="Foliennummernplatzhalter 3"/>
          <p:cNvSpPr>
            <a:spLocks noGrp="1"/>
          </p:cNvSpPr>
          <p:nvPr>
            <p:ph type="sldNum" sz="quarter" idx="10"/>
          </p:nvPr>
        </p:nvSpPr>
        <p:spPr/>
        <p:txBody>
          <a:bodyPr/>
          <a:lstStyle/>
          <a:p>
            <a:pPr>
              <a:defRPr/>
            </a:pPr>
            <a:fld id="{8A4B190D-9A22-4872-8233-47E4A8030EC6}" type="slidenum">
              <a:rPr lang="de-DE" smtClean="0"/>
              <a:pPr>
                <a:defRPr/>
              </a:pPr>
              <a:t>45</a:t>
            </a:fld>
            <a:endParaRPr lang="de-DE"/>
          </a:p>
        </p:txBody>
      </p:sp>
    </p:spTree>
    <p:extLst>
      <p:ext uri="{BB962C8B-B14F-4D97-AF65-F5344CB8AC3E}">
        <p14:creationId xmlns:p14="http://schemas.microsoft.com/office/powerpoint/2010/main" val="2034189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mn-ea"/>
                <a:cs typeface="+mn-cs"/>
              </a:rPr>
              <a:t>Sons of tall men tend to be taller than average—but not as tall as their fathers. Sons of short men tend to be shorter than average—but not as short as their fathers. Galton first called this   phenomenon “reversion” and later “regression toward mediocrity.” </a:t>
            </a:r>
            <a:r>
              <a:rPr lang="en-US" dirty="0" smtClean="0">
                <a:cs typeface="Arial" panose="020B0604020202020204" pitchFamily="34" charset="0"/>
              </a:rPr>
              <a:t>This </a:t>
            </a:r>
            <a:r>
              <a:rPr lang="en-US" dirty="0" smtClean="0"/>
              <a:t>phenomena of regression to the mean is valid for each pair of not perfectly correlated random variables.</a:t>
            </a:r>
            <a:endParaRPr lang="en-US" dirty="0" smtClean="0">
              <a:cs typeface="Arial" panose="020B0604020202020204" pitchFamily="34" charset="0"/>
            </a:endParaRPr>
          </a:p>
          <a:p>
            <a:endParaRPr lang="en-US" dirty="0"/>
          </a:p>
        </p:txBody>
      </p:sp>
      <p:sp>
        <p:nvSpPr>
          <p:cNvPr id="4" name="Foliennummernplatzhalter 3"/>
          <p:cNvSpPr>
            <a:spLocks noGrp="1"/>
          </p:cNvSpPr>
          <p:nvPr>
            <p:ph type="sldNum" sz="quarter" idx="10"/>
          </p:nvPr>
        </p:nvSpPr>
        <p:spPr/>
        <p:txBody>
          <a:bodyPr/>
          <a:lstStyle/>
          <a:p>
            <a:pPr>
              <a:defRPr/>
            </a:pPr>
            <a:fld id="{8A4B190D-9A22-4872-8233-47E4A8030EC6}" type="slidenum">
              <a:rPr lang="de-DE" smtClean="0"/>
              <a:pPr>
                <a:defRPr/>
              </a:pPr>
              <a:t>46</a:t>
            </a:fld>
            <a:endParaRPr lang="de-DE"/>
          </a:p>
        </p:txBody>
      </p:sp>
    </p:spTree>
    <p:extLst>
      <p:ext uri="{BB962C8B-B14F-4D97-AF65-F5344CB8AC3E}">
        <p14:creationId xmlns:p14="http://schemas.microsoft.com/office/powerpoint/2010/main" val="1042512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https://en.wikipedia.org/wiki/Regression_analysis</a:t>
            </a:r>
          </a:p>
          <a:p>
            <a:r>
              <a:rPr lang="en-US" sz="1200" b="0" i="0" kern="1200" dirty="0" smtClean="0">
                <a:solidFill>
                  <a:schemeClr val="tx1"/>
                </a:solidFill>
                <a:effectLst/>
                <a:latin typeface="+mn-lt"/>
                <a:ea typeface="+mn-ea"/>
                <a:cs typeface="+mn-cs"/>
              </a:rPr>
              <a:t>The earliest form of regression was the </a:t>
            </a:r>
            <a:r>
              <a:rPr lang="en-US" sz="1200" b="0" i="0" u="none" strike="noStrike" kern="1200" dirty="0" smtClean="0">
                <a:solidFill>
                  <a:schemeClr val="tx1"/>
                </a:solidFill>
                <a:effectLst/>
                <a:latin typeface="+mn-lt"/>
                <a:ea typeface="+mn-ea"/>
                <a:cs typeface="+mn-cs"/>
                <a:hlinkClick r:id="rId3" tooltip="Method of least squares"/>
              </a:rPr>
              <a:t>method of least squares</a:t>
            </a:r>
            <a:r>
              <a:rPr lang="en-US" sz="1200" b="0" i="0" kern="1200" dirty="0" smtClean="0">
                <a:solidFill>
                  <a:schemeClr val="tx1"/>
                </a:solidFill>
                <a:effectLst/>
                <a:latin typeface="+mn-lt"/>
                <a:ea typeface="+mn-ea"/>
                <a:cs typeface="+mn-cs"/>
              </a:rPr>
              <a:t>, which was published by </a:t>
            </a:r>
            <a:r>
              <a:rPr lang="en-US" sz="1200" b="0" i="0" u="none" strike="noStrike" kern="1200" dirty="0" smtClean="0">
                <a:solidFill>
                  <a:schemeClr val="tx1"/>
                </a:solidFill>
                <a:effectLst/>
                <a:latin typeface="+mn-lt"/>
                <a:ea typeface="+mn-ea"/>
                <a:cs typeface="+mn-cs"/>
                <a:hlinkClick r:id="rId4" tooltip="Adrien Marie Legendre"/>
              </a:rPr>
              <a:t>Legendre</a:t>
            </a:r>
            <a:r>
              <a:rPr lang="en-US" sz="1200" b="0" i="0" kern="1200" dirty="0" smtClean="0">
                <a:solidFill>
                  <a:schemeClr val="tx1"/>
                </a:solidFill>
                <a:effectLst/>
                <a:latin typeface="+mn-lt"/>
                <a:ea typeface="+mn-ea"/>
                <a:cs typeface="+mn-cs"/>
              </a:rPr>
              <a:t> in 1805,</a:t>
            </a:r>
            <a:r>
              <a:rPr lang="en-US" sz="1200" b="0" i="0" u="none" strike="noStrike" kern="1200" baseline="30000" dirty="0" smtClean="0">
                <a:solidFill>
                  <a:schemeClr val="tx1"/>
                </a:solidFill>
                <a:effectLst/>
                <a:latin typeface="+mn-lt"/>
                <a:ea typeface="+mn-ea"/>
                <a:cs typeface="+mn-cs"/>
                <a:hlinkClick r:id="rId5"/>
              </a:rPr>
              <a:t>[7]</a:t>
            </a:r>
            <a:r>
              <a:rPr lang="en-US" sz="1200" b="0" i="0" kern="1200" dirty="0" smtClean="0">
                <a:solidFill>
                  <a:schemeClr val="tx1"/>
                </a:solidFill>
                <a:effectLst/>
                <a:latin typeface="+mn-lt"/>
                <a:ea typeface="+mn-ea"/>
                <a:cs typeface="+mn-cs"/>
              </a:rPr>
              <a:t> and by </a:t>
            </a:r>
            <a:r>
              <a:rPr lang="en-US" sz="1200" b="0" i="0" u="none" strike="noStrike" kern="1200" dirty="0" smtClean="0">
                <a:solidFill>
                  <a:schemeClr val="tx1"/>
                </a:solidFill>
                <a:effectLst/>
                <a:latin typeface="+mn-lt"/>
                <a:ea typeface="+mn-ea"/>
                <a:cs typeface="+mn-cs"/>
                <a:hlinkClick r:id="rId6" tooltip="Carl Friedrich Gauss"/>
              </a:rPr>
              <a:t>Gauss</a:t>
            </a:r>
            <a:r>
              <a:rPr lang="en-US" sz="1200" b="0" i="0" kern="1200" dirty="0" smtClean="0">
                <a:solidFill>
                  <a:schemeClr val="tx1"/>
                </a:solidFill>
                <a:effectLst/>
                <a:latin typeface="+mn-lt"/>
                <a:ea typeface="+mn-ea"/>
                <a:cs typeface="+mn-cs"/>
              </a:rPr>
              <a:t> in 1809.</a:t>
            </a:r>
            <a:r>
              <a:rPr lang="en-US" sz="1200" b="0" i="0" u="none" strike="noStrike" kern="1200" baseline="30000" dirty="0" smtClean="0">
                <a:solidFill>
                  <a:schemeClr val="tx1"/>
                </a:solidFill>
                <a:effectLst/>
                <a:latin typeface="+mn-lt"/>
                <a:ea typeface="+mn-ea"/>
                <a:cs typeface="+mn-cs"/>
                <a:hlinkClick r:id="rId7"/>
              </a:rPr>
              <a:t>[8]</a:t>
            </a:r>
            <a:r>
              <a:rPr lang="en-US" sz="1200" b="0" i="0" kern="1200" dirty="0" smtClean="0">
                <a:solidFill>
                  <a:schemeClr val="tx1"/>
                </a:solidFill>
                <a:effectLst/>
                <a:latin typeface="+mn-lt"/>
                <a:ea typeface="+mn-ea"/>
                <a:cs typeface="+mn-cs"/>
              </a:rPr>
              <a:t>Legendre and Gauss both applied the method to the problem of determining, from astronomical observations, the orbits of bodies about the Sun (mostly comets, but also later the then newly discovered minor planets). Gauss published a further development of the theory of least squares in 1821,</a:t>
            </a:r>
            <a:r>
              <a:rPr lang="en-US" sz="1200" b="0" i="0" u="none" strike="noStrike" kern="1200" baseline="30000" dirty="0" smtClean="0">
                <a:solidFill>
                  <a:schemeClr val="tx1"/>
                </a:solidFill>
                <a:effectLst/>
                <a:latin typeface="+mn-lt"/>
                <a:ea typeface="+mn-ea"/>
                <a:cs typeface="+mn-cs"/>
                <a:hlinkClick r:id="rId8"/>
              </a:rPr>
              <a:t>[9]</a:t>
            </a:r>
            <a:r>
              <a:rPr lang="en-US" sz="1200" b="0" i="0" kern="1200" dirty="0" smtClean="0">
                <a:solidFill>
                  <a:schemeClr val="tx1"/>
                </a:solidFill>
                <a:effectLst/>
                <a:latin typeface="+mn-lt"/>
                <a:ea typeface="+mn-ea"/>
                <a:cs typeface="+mn-cs"/>
              </a:rPr>
              <a:t> including a version of the </a:t>
            </a:r>
            <a:r>
              <a:rPr lang="en-US" sz="1200" b="0" i="0" u="none" strike="noStrike" kern="1200" dirty="0" smtClean="0">
                <a:solidFill>
                  <a:schemeClr val="tx1"/>
                </a:solidFill>
                <a:effectLst/>
                <a:latin typeface="+mn-lt"/>
                <a:ea typeface="+mn-ea"/>
                <a:cs typeface="+mn-cs"/>
                <a:hlinkClick r:id="rId9" tooltip="Gauss–Markov theorem"/>
              </a:rPr>
              <a:t>Gauss–Markov theorem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term "regression" was coined by </a:t>
            </a:r>
            <a:r>
              <a:rPr lang="en-US" sz="1200" b="0" i="0" u="none" strike="noStrike" kern="1200" dirty="0" smtClean="0">
                <a:solidFill>
                  <a:schemeClr val="tx1"/>
                </a:solidFill>
                <a:effectLst/>
                <a:latin typeface="+mn-lt"/>
                <a:ea typeface="+mn-ea"/>
                <a:cs typeface="+mn-cs"/>
                <a:hlinkClick r:id="rId10" tooltip="Francis Galton"/>
              </a:rPr>
              <a:t>Francis Galton</a:t>
            </a:r>
            <a:r>
              <a:rPr lang="en-US" sz="1200" b="0" i="0" kern="1200" dirty="0" smtClean="0">
                <a:solidFill>
                  <a:schemeClr val="tx1"/>
                </a:solidFill>
                <a:effectLst/>
                <a:latin typeface="+mn-lt"/>
                <a:ea typeface="+mn-ea"/>
                <a:cs typeface="+mn-cs"/>
              </a:rPr>
              <a:t> in the nineteenth century to describe a biological phenomenon. The phenomenon was that the heights of descendants of tall ancestors tend to regress down towards a normal average (a phenomenon also known as </a:t>
            </a:r>
            <a:r>
              <a:rPr lang="en-US" sz="1200" b="0" i="0" u="none" strike="noStrike" kern="1200" dirty="0" smtClean="0">
                <a:solidFill>
                  <a:schemeClr val="tx1"/>
                </a:solidFill>
                <a:effectLst/>
                <a:latin typeface="+mn-lt"/>
                <a:ea typeface="+mn-ea"/>
                <a:cs typeface="+mn-cs"/>
                <a:hlinkClick r:id="rId11" tooltip="Regression toward the mean"/>
              </a:rPr>
              <a:t>regression toward the mean</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12"/>
              </a:rPr>
              <a:t>[10]</a:t>
            </a:r>
            <a:r>
              <a:rPr lang="en-US" sz="1200" b="0" i="0" u="none" strike="noStrike" kern="1200" baseline="30000" dirty="0" smtClean="0">
                <a:solidFill>
                  <a:schemeClr val="tx1"/>
                </a:solidFill>
                <a:effectLst/>
                <a:latin typeface="+mn-lt"/>
                <a:ea typeface="+mn-ea"/>
                <a:cs typeface="+mn-cs"/>
                <a:hlinkClick r:id="rId13"/>
              </a:rPr>
              <a:t>[11]</a:t>
            </a:r>
            <a:r>
              <a:rPr lang="en-US" sz="1200" b="0" i="0" kern="1200" dirty="0" smtClean="0">
                <a:solidFill>
                  <a:schemeClr val="tx1"/>
                </a:solidFill>
                <a:effectLst/>
                <a:latin typeface="+mn-lt"/>
                <a:ea typeface="+mn-ea"/>
                <a:cs typeface="+mn-cs"/>
              </a:rPr>
              <a:t> For Galton, regression had only this biological meaning,</a:t>
            </a:r>
            <a:r>
              <a:rPr lang="en-US" sz="1200" b="0" i="0" u="none" strike="noStrike" kern="1200" baseline="30000" dirty="0" smtClean="0">
                <a:solidFill>
                  <a:schemeClr val="tx1"/>
                </a:solidFill>
                <a:effectLst/>
                <a:latin typeface="+mn-lt"/>
                <a:ea typeface="+mn-ea"/>
                <a:cs typeface="+mn-cs"/>
                <a:hlinkClick r:id="rId14"/>
              </a:rPr>
              <a:t>[12]</a:t>
            </a:r>
            <a:r>
              <a:rPr lang="en-US" sz="1200" b="0" i="0" u="none" strike="noStrike" kern="1200" baseline="30000" dirty="0" smtClean="0">
                <a:solidFill>
                  <a:schemeClr val="tx1"/>
                </a:solidFill>
                <a:effectLst/>
                <a:latin typeface="+mn-lt"/>
                <a:ea typeface="+mn-ea"/>
                <a:cs typeface="+mn-cs"/>
                <a:hlinkClick r:id="rId15"/>
              </a:rPr>
              <a:t>[13]</a:t>
            </a:r>
            <a:r>
              <a:rPr lang="en-US" sz="1200" b="0" i="0" kern="1200" dirty="0" smtClean="0">
                <a:solidFill>
                  <a:schemeClr val="tx1"/>
                </a:solidFill>
                <a:effectLst/>
                <a:latin typeface="+mn-lt"/>
                <a:ea typeface="+mn-ea"/>
                <a:cs typeface="+mn-cs"/>
              </a:rPr>
              <a:t> but his work was later extended by </a:t>
            </a:r>
            <a:r>
              <a:rPr lang="en-US" sz="1200" b="0" i="0" u="none" strike="noStrike" kern="1200" dirty="0" err="1" smtClean="0">
                <a:solidFill>
                  <a:schemeClr val="tx1"/>
                </a:solidFill>
                <a:effectLst/>
                <a:latin typeface="+mn-lt"/>
                <a:ea typeface="+mn-ea"/>
                <a:cs typeface="+mn-cs"/>
                <a:hlinkClick r:id="rId16" tooltip="Udny Yule"/>
              </a:rPr>
              <a:t>Udny</a:t>
            </a:r>
            <a:r>
              <a:rPr lang="en-US" sz="1200" b="0" i="0" u="none" strike="noStrike" kern="1200" dirty="0" smtClean="0">
                <a:solidFill>
                  <a:schemeClr val="tx1"/>
                </a:solidFill>
                <a:effectLst/>
                <a:latin typeface="+mn-lt"/>
                <a:ea typeface="+mn-ea"/>
                <a:cs typeface="+mn-cs"/>
                <a:hlinkClick r:id="rId16" tooltip="Udny Yule"/>
              </a:rPr>
              <a:t> Yule</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17" tooltip="Karl Pearson"/>
              </a:rPr>
              <a:t>Karl </a:t>
            </a:r>
            <a:r>
              <a:rPr lang="en-US" sz="1200" b="0" i="0" u="none" strike="noStrike" kern="1200" dirty="0" err="1" smtClean="0">
                <a:solidFill>
                  <a:schemeClr val="tx1"/>
                </a:solidFill>
                <a:effectLst/>
                <a:latin typeface="+mn-lt"/>
                <a:ea typeface="+mn-ea"/>
                <a:cs typeface="+mn-cs"/>
                <a:hlinkClick r:id="rId17" tooltip="Karl Pearson"/>
              </a:rPr>
              <a:t>Pearson</a:t>
            </a:r>
            <a:r>
              <a:rPr lang="en-US" sz="1200" b="0" i="0" kern="1200" dirty="0" err="1" smtClean="0">
                <a:solidFill>
                  <a:schemeClr val="tx1"/>
                </a:solidFill>
                <a:effectLst/>
                <a:latin typeface="+mn-lt"/>
                <a:ea typeface="+mn-ea"/>
                <a:cs typeface="+mn-cs"/>
              </a:rPr>
              <a:t>to</a:t>
            </a:r>
            <a:r>
              <a:rPr lang="en-US" sz="1200" b="0" i="0" kern="1200" dirty="0" smtClean="0">
                <a:solidFill>
                  <a:schemeClr val="tx1"/>
                </a:solidFill>
                <a:effectLst/>
                <a:latin typeface="+mn-lt"/>
                <a:ea typeface="+mn-ea"/>
                <a:cs typeface="+mn-cs"/>
              </a:rPr>
              <a:t> a more general statistical context.</a:t>
            </a:r>
            <a:r>
              <a:rPr lang="en-US" sz="1200" b="0" i="0" u="none" strike="noStrike" kern="1200" baseline="30000" dirty="0" smtClean="0">
                <a:solidFill>
                  <a:schemeClr val="tx1"/>
                </a:solidFill>
                <a:effectLst/>
                <a:latin typeface="+mn-lt"/>
                <a:ea typeface="+mn-ea"/>
                <a:cs typeface="+mn-cs"/>
                <a:hlinkClick r:id="rId18"/>
              </a:rPr>
              <a:t>[14]</a:t>
            </a:r>
            <a:r>
              <a:rPr lang="en-US" sz="1200" b="0" i="0" u="none" strike="noStrike" kern="1200" baseline="30000" dirty="0" smtClean="0">
                <a:solidFill>
                  <a:schemeClr val="tx1"/>
                </a:solidFill>
                <a:effectLst/>
                <a:latin typeface="+mn-lt"/>
                <a:ea typeface="+mn-ea"/>
                <a:cs typeface="+mn-cs"/>
                <a:hlinkClick r:id="rId19"/>
              </a:rPr>
              <a:t>[15]</a:t>
            </a:r>
            <a:r>
              <a:rPr lang="en-US" sz="1200" b="0" i="0" kern="1200" dirty="0" smtClean="0">
                <a:solidFill>
                  <a:schemeClr val="tx1"/>
                </a:solidFill>
                <a:effectLst/>
                <a:latin typeface="+mn-lt"/>
                <a:ea typeface="+mn-ea"/>
                <a:cs typeface="+mn-cs"/>
              </a:rPr>
              <a:t> In the work of Yule and Pearson, the </a:t>
            </a:r>
            <a:r>
              <a:rPr lang="en-US" sz="1200" b="0" i="0" u="none" strike="noStrike" kern="1200" dirty="0" smtClean="0">
                <a:solidFill>
                  <a:schemeClr val="tx1"/>
                </a:solidFill>
                <a:effectLst/>
                <a:latin typeface="+mn-lt"/>
                <a:ea typeface="+mn-ea"/>
                <a:cs typeface="+mn-cs"/>
                <a:hlinkClick r:id="rId20" tooltip="Joint distribution"/>
              </a:rPr>
              <a:t>joint distribution</a:t>
            </a:r>
            <a:r>
              <a:rPr lang="en-US" sz="1200" b="0" i="0" kern="1200" dirty="0" smtClean="0">
                <a:solidFill>
                  <a:schemeClr val="tx1"/>
                </a:solidFill>
                <a:effectLst/>
                <a:latin typeface="+mn-lt"/>
                <a:ea typeface="+mn-ea"/>
                <a:cs typeface="+mn-cs"/>
              </a:rPr>
              <a:t> of the response and explanatory variables is assumed to be </a:t>
            </a:r>
            <a:r>
              <a:rPr lang="en-US" sz="1200" b="0" i="0" u="none" strike="noStrike" kern="1200" dirty="0" smtClean="0">
                <a:solidFill>
                  <a:schemeClr val="tx1"/>
                </a:solidFill>
                <a:effectLst/>
                <a:latin typeface="+mn-lt"/>
                <a:ea typeface="+mn-ea"/>
                <a:cs typeface="+mn-cs"/>
                <a:hlinkClick r:id="rId21" tooltip="Normal distribution"/>
              </a:rPr>
              <a:t>Gaussian</a:t>
            </a:r>
            <a:r>
              <a:rPr lang="en-US" sz="1200" b="0" i="0" kern="1200" dirty="0" smtClean="0">
                <a:solidFill>
                  <a:schemeClr val="tx1"/>
                </a:solidFill>
                <a:effectLst/>
                <a:latin typeface="+mn-lt"/>
                <a:ea typeface="+mn-ea"/>
                <a:cs typeface="+mn-cs"/>
              </a:rPr>
              <a:t>. This assumption was weakened by </a:t>
            </a:r>
            <a:r>
              <a:rPr lang="en-US" sz="1200" b="0" i="0" u="none" strike="noStrike" kern="1200" dirty="0" smtClean="0">
                <a:solidFill>
                  <a:schemeClr val="tx1"/>
                </a:solidFill>
                <a:effectLst/>
                <a:latin typeface="+mn-lt"/>
                <a:ea typeface="+mn-ea"/>
                <a:cs typeface="+mn-cs"/>
                <a:hlinkClick r:id="rId22" tooltip="Ronald A. Fisher"/>
              </a:rPr>
              <a:t>R.A. Fisher</a:t>
            </a:r>
            <a:r>
              <a:rPr lang="en-US" sz="1200" b="0" i="0" kern="1200" dirty="0" smtClean="0">
                <a:solidFill>
                  <a:schemeClr val="tx1"/>
                </a:solidFill>
                <a:effectLst/>
                <a:latin typeface="+mn-lt"/>
                <a:ea typeface="+mn-ea"/>
                <a:cs typeface="+mn-cs"/>
              </a:rPr>
              <a:t> in his works of 1922 and 1925.</a:t>
            </a:r>
            <a:r>
              <a:rPr lang="en-US" sz="1200" b="0" i="0" u="none" strike="noStrike" kern="1200" baseline="30000" dirty="0" smtClean="0">
                <a:solidFill>
                  <a:schemeClr val="tx1"/>
                </a:solidFill>
                <a:effectLst/>
                <a:latin typeface="+mn-lt"/>
                <a:ea typeface="+mn-ea"/>
                <a:cs typeface="+mn-cs"/>
                <a:hlinkClick r:id="rId23"/>
              </a:rPr>
              <a:t>[16]</a:t>
            </a:r>
            <a:r>
              <a:rPr lang="en-US" sz="1200" b="0" i="0" u="none" strike="noStrike" kern="1200" baseline="30000" dirty="0" smtClean="0">
                <a:solidFill>
                  <a:schemeClr val="tx1"/>
                </a:solidFill>
                <a:effectLst/>
                <a:latin typeface="+mn-lt"/>
                <a:ea typeface="+mn-ea"/>
                <a:cs typeface="+mn-cs"/>
                <a:hlinkClick r:id="rId24"/>
              </a:rPr>
              <a:t>[17]</a:t>
            </a:r>
            <a:r>
              <a:rPr lang="en-US" sz="1200" b="0" i="0" u="none" strike="noStrike" kern="1200" baseline="30000" dirty="0" smtClean="0">
                <a:solidFill>
                  <a:schemeClr val="tx1"/>
                </a:solidFill>
                <a:effectLst/>
                <a:latin typeface="+mn-lt"/>
                <a:ea typeface="+mn-ea"/>
                <a:cs typeface="+mn-cs"/>
                <a:hlinkClick r:id="rId25"/>
              </a:rPr>
              <a:t>[18]</a:t>
            </a:r>
            <a:r>
              <a:rPr lang="en-US" sz="1200" b="0" i="0" kern="1200" dirty="0" smtClean="0">
                <a:solidFill>
                  <a:schemeClr val="tx1"/>
                </a:solidFill>
                <a:effectLst/>
                <a:latin typeface="+mn-lt"/>
                <a:ea typeface="+mn-ea"/>
                <a:cs typeface="+mn-cs"/>
              </a:rPr>
              <a:t> Fisher assumed that the </a:t>
            </a:r>
            <a:r>
              <a:rPr lang="en-US" sz="1200" b="0" i="0" u="none" strike="noStrike" kern="1200" dirty="0" smtClean="0">
                <a:solidFill>
                  <a:schemeClr val="tx1"/>
                </a:solidFill>
                <a:effectLst/>
                <a:latin typeface="+mn-lt"/>
                <a:ea typeface="+mn-ea"/>
                <a:cs typeface="+mn-cs"/>
                <a:hlinkClick r:id="rId26" tooltip="Conditional distribution"/>
              </a:rPr>
              <a:t>conditional distribution</a:t>
            </a:r>
            <a:r>
              <a:rPr lang="en-US" sz="1200" b="0" i="0" kern="1200" dirty="0" smtClean="0">
                <a:solidFill>
                  <a:schemeClr val="tx1"/>
                </a:solidFill>
                <a:effectLst/>
                <a:latin typeface="+mn-lt"/>
                <a:ea typeface="+mn-ea"/>
                <a:cs typeface="+mn-cs"/>
              </a:rPr>
              <a:t> of the response variable is Gaussian, but the joint distribution need not be. In this respect, Fisher's assumption is closer to Gauss's formulation of 1821.</a:t>
            </a:r>
          </a:p>
          <a:p>
            <a:endParaRPr lang="en-US" dirty="0"/>
          </a:p>
        </p:txBody>
      </p:sp>
      <p:sp>
        <p:nvSpPr>
          <p:cNvPr id="4" name="Foliennummernplatzhalter 3"/>
          <p:cNvSpPr>
            <a:spLocks noGrp="1"/>
          </p:cNvSpPr>
          <p:nvPr>
            <p:ph type="sldNum" sz="quarter" idx="10"/>
          </p:nvPr>
        </p:nvSpPr>
        <p:spPr/>
        <p:txBody>
          <a:bodyPr/>
          <a:lstStyle/>
          <a:p>
            <a:pPr>
              <a:defRPr/>
            </a:pPr>
            <a:fld id="{8A4B190D-9A22-4872-8233-47E4A8030EC6}" type="slidenum">
              <a:rPr lang="de-DE" smtClean="0"/>
              <a:pPr>
                <a:defRPr/>
              </a:pPr>
              <a:t>47</a:t>
            </a:fld>
            <a:endParaRPr lang="de-DE"/>
          </a:p>
        </p:txBody>
      </p:sp>
    </p:spTree>
    <p:extLst>
      <p:ext uri="{BB962C8B-B14F-4D97-AF65-F5344CB8AC3E}">
        <p14:creationId xmlns:p14="http://schemas.microsoft.com/office/powerpoint/2010/main" val="3037309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mn-ea"/>
                <a:cs typeface="+mn-cs"/>
              </a:rPr>
              <a:t>Therefor we always need a control group, if we want to measure the effect of an intervention.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mn-ea"/>
                <a:cs typeface="+mn-cs"/>
              </a:rPr>
              <a:t>Sons of tall men tend to be taller than average—but not as tall as their fathers. Sons of short men tend to be shorter than average—but not as short as their fathers. Galton first called this   phenomenon “reversion” and later “regression toward mediocrity.” </a:t>
            </a:r>
            <a:r>
              <a:rPr lang="en-US" dirty="0" smtClean="0">
                <a:cs typeface="Arial" panose="020B0604020202020204" pitchFamily="34" charset="0"/>
              </a:rPr>
              <a:t>This </a:t>
            </a:r>
            <a:r>
              <a:rPr lang="en-US" dirty="0" smtClean="0"/>
              <a:t>phenomena of regression to the mean is valid for each pair of not perfectly correlated random variables.</a:t>
            </a:r>
            <a:endParaRPr lang="en-US" dirty="0" smtClean="0">
              <a:cs typeface="Arial" panose="020B0604020202020204" pitchFamily="34" charset="0"/>
            </a:endParaRPr>
          </a:p>
          <a:p>
            <a:endParaRPr lang="en-US" dirty="0"/>
          </a:p>
        </p:txBody>
      </p:sp>
      <p:sp>
        <p:nvSpPr>
          <p:cNvPr id="4" name="Foliennummernplatzhalter 3"/>
          <p:cNvSpPr>
            <a:spLocks noGrp="1"/>
          </p:cNvSpPr>
          <p:nvPr>
            <p:ph type="sldNum" sz="quarter" idx="10"/>
          </p:nvPr>
        </p:nvSpPr>
        <p:spPr/>
        <p:txBody>
          <a:bodyPr/>
          <a:lstStyle/>
          <a:p>
            <a:pPr>
              <a:defRPr/>
            </a:pPr>
            <a:fld id="{8A4B190D-9A22-4872-8233-47E4A8030EC6}" type="slidenum">
              <a:rPr lang="de-DE" smtClean="0"/>
              <a:pPr>
                <a:defRPr/>
              </a:pPr>
              <a:t>48</a:t>
            </a:fld>
            <a:endParaRPr lang="de-DE"/>
          </a:p>
        </p:txBody>
      </p:sp>
    </p:spTree>
    <p:extLst>
      <p:ext uri="{BB962C8B-B14F-4D97-AF65-F5344CB8AC3E}">
        <p14:creationId xmlns:p14="http://schemas.microsoft.com/office/powerpoint/2010/main" val="3543632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mailto:christoph.hofer@zhaw.ch"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6931894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Text Placeholder 2"/>
          <p:cNvSpPr>
            <a:spLocks noGrp="1"/>
          </p:cNvSpPr>
          <p:nvPr>
            <p:ph idx="1"/>
          </p:nvPr>
        </p:nvSpPr>
        <p:spPr>
          <a:xfrm>
            <a:off x="217488" y="1050925"/>
            <a:ext cx="8242944" cy="5402857"/>
          </a:xfrm>
          <a:prstGeom prst="rect">
            <a:avLst/>
          </a:prstGeom>
        </p:spPr>
        <p:txBody>
          <a:bodyPr vert="horz" lIns="91440" tIns="45720" rIns="91440" bIns="45720" rtlCol="0">
            <a:normAutofit/>
          </a:bodyPr>
          <a:lstStyle>
            <a:lvl2pPr>
              <a:defRPr lang="en-US" sz="1800" kern="1200" dirty="0" smtClean="0">
                <a:solidFill>
                  <a:schemeClr val="accent1"/>
                </a:solidFill>
                <a:latin typeface="Arial"/>
                <a:ea typeface="+mn-ea"/>
                <a:cs typeface="Aria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4163993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89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Rectangle 3"/>
          <p:cNvSpPr>
            <a:spLocks noGrp="1" noChangeArrowheads="1"/>
          </p:cNvSpPr>
          <p:nvPr>
            <p:ph sz="quarter" idx="10" hasCustomPrompt="1"/>
          </p:nvPr>
        </p:nvSpPr>
        <p:spPr>
          <a:xfrm>
            <a:off x="683568" y="1916832"/>
            <a:ext cx="8064500" cy="3313112"/>
          </a:xfrm>
        </p:spPr>
        <p:txBody>
          <a:bodyPr/>
          <a:lstStyle>
            <a:lvl1pPr marL="0" indent="0">
              <a:buNone/>
              <a:defRPr/>
            </a:lvl1pPr>
          </a:lstStyle>
          <a:p>
            <a:pPr eaLnBrk="1" hangingPunct="1"/>
            <a:r>
              <a:rPr lang="de-CH" sz="2400" i="1" dirty="0" smtClean="0"/>
              <a:t>NAME</a:t>
            </a:r>
            <a:endParaRPr lang="de-CH" sz="2400" i="1" dirty="0"/>
          </a:p>
          <a:p>
            <a:pPr eaLnBrk="1" hangingPunct="1"/>
            <a:r>
              <a:rPr lang="de-CH" sz="2000" dirty="0"/>
              <a:t>Institut für Datenanalyse und Prozessdesign</a:t>
            </a:r>
          </a:p>
          <a:p>
            <a:pPr eaLnBrk="1" hangingPunct="1"/>
            <a:r>
              <a:rPr lang="de-CH" sz="2000" dirty="0"/>
              <a:t>Zürcher Hochschule für Angewandte Wissenschaften</a:t>
            </a:r>
          </a:p>
          <a:p>
            <a:pPr eaLnBrk="1" hangingPunct="1">
              <a:lnSpc>
                <a:spcPts val="875"/>
              </a:lnSpc>
            </a:pPr>
            <a:endParaRPr lang="de-CH" sz="2000" dirty="0"/>
          </a:p>
          <a:p>
            <a:pPr eaLnBrk="1" hangingPunct="1">
              <a:lnSpc>
                <a:spcPts val="2363"/>
              </a:lnSpc>
            </a:pPr>
            <a:endParaRPr lang="de-CH" sz="1800" dirty="0">
              <a:solidFill>
                <a:srgbClr val="0064BA"/>
              </a:solidFill>
              <a:hlinkClick r:id="rId2"/>
            </a:endParaRPr>
          </a:p>
          <a:p>
            <a:pPr eaLnBrk="1" hangingPunct="1">
              <a:lnSpc>
                <a:spcPts val="2363"/>
              </a:lnSpc>
            </a:pPr>
            <a:r>
              <a:rPr lang="de-CH" sz="1800" dirty="0">
                <a:solidFill>
                  <a:srgbClr val="3366FF"/>
                </a:solidFill>
                <a:hlinkClick r:id="rId2"/>
              </a:rPr>
              <a:t>oliver.duerr@zhaw.ch</a:t>
            </a:r>
            <a:endParaRPr lang="de-CH" sz="1800" dirty="0">
              <a:solidFill>
                <a:srgbClr val="3366FF"/>
              </a:solidFill>
            </a:endParaRPr>
          </a:p>
          <a:p>
            <a:pPr eaLnBrk="1" hangingPunct="1"/>
            <a:r>
              <a:rPr lang="de-CH" sz="2000" dirty="0">
                <a:solidFill>
                  <a:srgbClr val="0064BA"/>
                </a:solidFill>
              </a:rPr>
              <a:t>Winterthur, </a:t>
            </a:r>
            <a:r>
              <a:rPr lang="de-CH" sz="2000" dirty="0" smtClean="0">
                <a:solidFill>
                  <a:srgbClr val="0064BA"/>
                </a:solidFill>
              </a:rPr>
              <a:t>11 </a:t>
            </a:r>
            <a:r>
              <a:rPr lang="de-CH" sz="2000" dirty="0">
                <a:solidFill>
                  <a:srgbClr val="0064BA"/>
                </a:solidFill>
              </a:rPr>
              <a:t>November  </a:t>
            </a:r>
            <a:r>
              <a:rPr lang="de-CH" sz="2000" dirty="0" smtClean="0">
                <a:solidFill>
                  <a:srgbClr val="0064BA"/>
                </a:solidFill>
              </a:rPr>
              <a:t>2015</a:t>
            </a:r>
            <a:endParaRPr lang="de-CH" sz="2000" dirty="0">
              <a:solidFill>
                <a:srgbClr val="0064BA"/>
              </a:solidFill>
            </a:endParaRPr>
          </a:p>
          <a:p>
            <a:pPr eaLnBrk="1" hangingPunct="1"/>
            <a:endParaRPr lang="en-GB" sz="1900" noProof="0" dirty="0" smtClean="0">
              <a:solidFill>
                <a:srgbClr val="3366FF"/>
              </a:solidFill>
            </a:endParaRPr>
          </a:p>
        </p:txBody>
      </p:sp>
    </p:spTree>
    <p:extLst>
      <p:ext uri="{BB962C8B-B14F-4D97-AF65-F5344CB8AC3E}">
        <p14:creationId xmlns:p14="http://schemas.microsoft.com/office/powerpoint/2010/main" val="161242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2" name="Titel 1"/>
          <p:cNvSpPr>
            <a:spLocks noGrp="1"/>
          </p:cNvSpPr>
          <p:nvPr>
            <p:ph type="title"/>
          </p:nvPr>
        </p:nvSpPr>
        <p:spPr>
          <a:xfrm>
            <a:off x="518999" y="2996952"/>
            <a:ext cx="8106002" cy="801688"/>
          </a:xfrm>
        </p:spPr>
        <p:txBody>
          <a:bodyPr/>
          <a:lstStyle>
            <a:lvl1pPr>
              <a:defRPr sz="4400"/>
            </a:lvl1pPr>
          </a:lstStyle>
          <a:p>
            <a:r>
              <a:rPr lang="de-DE" dirty="0" smtClean="0"/>
              <a:t>Titelmasterformat durch Klicken bearbeiten</a:t>
            </a:r>
            <a:endParaRPr lang="de-CH" dirty="0"/>
          </a:p>
        </p:txBody>
      </p:sp>
      <p:sp>
        <p:nvSpPr>
          <p:cNvPr id="5" name="Titel 1"/>
          <p:cNvSpPr txBox="1">
            <a:spLocks/>
          </p:cNvSpPr>
          <p:nvPr userDrawn="1"/>
        </p:nvSpPr>
        <p:spPr bwMode="auto">
          <a:xfrm>
            <a:off x="518999" y="2636912"/>
            <a:ext cx="8106002"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lvl1pPr algn="l" defTabSz="390525" rtl="0" eaLnBrk="0" fontAlgn="base" hangingPunct="0">
              <a:spcBef>
                <a:spcPct val="0"/>
              </a:spcBef>
              <a:spcAft>
                <a:spcPct val="0"/>
              </a:spcAft>
              <a:buClr>
                <a:srgbClr val="000000"/>
              </a:buClr>
              <a:buSzPct val="100000"/>
              <a:buFont typeface="Times New Roman" pitchFamily="18" charset="0"/>
              <a:defRPr lang="en-GB" sz="4400" b="1" kern="1200" dirty="0" smtClean="0">
                <a:solidFill>
                  <a:srgbClr val="0070C0"/>
                </a:solidFill>
                <a:latin typeface="Comic Sans MS" pitchFamily="66" charset="0"/>
                <a:ea typeface="+mn-ea"/>
                <a:cs typeface="+mn-cs"/>
              </a:defRPr>
            </a:lvl1pPr>
            <a:lvl2pPr algn="l" defTabSz="390525" rtl="0" eaLnBrk="0" fontAlgn="base" hangingPunct="0">
              <a:spcBef>
                <a:spcPct val="0"/>
              </a:spcBef>
              <a:spcAft>
                <a:spcPct val="0"/>
              </a:spcAft>
              <a:buClr>
                <a:srgbClr val="000000"/>
              </a:buClr>
              <a:buSzPct val="100000"/>
              <a:buFont typeface="Times New Roman" pitchFamily="18" charset="0"/>
              <a:defRPr sz="2500" b="1">
                <a:solidFill>
                  <a:srgbClr val="000000"/>
                </a:solidFill>
                <a:latin typeface="Arial" pitchFamily="34" charset="0"/>
              </a:defRPr>
            </a:lvl2pPr>
            <a:lvl3pPr algn="l" defTabSz="390525" rtl="0" eaLnBrk="0" fontAlgn="base" hangingPunct="0">
              <a:spcBef>
                <a:spcPct val="0"/>
              </a:spcBef>
              <a:spcAft>
                <a:spcPct val="0"/>
              </a:spcAft>
              <a:buClr>
                <a:srgbClr val="000000"/>
              </a:buClr>
              <a:buSzPct val="100000"/>
              <a:buFont typeface="Times New Roman" pitchFamily="18" charset="0"/>
              <a:defRPr sz="2500" b="1">
                <a:solidFill>
                  <a:srgbClr val="000000"/>
                </a:solidFill>
                <a:latin typeface="Arial" pitchFamily="34" charset="0"/>
              </a:defRPr>
            </a:lvl3pPr>
            <a:lvl4pPr algn="l" defTabSz="390525" rtl="0" eaLnBrk="0" fontAlgn="base" hangingPunct="0">
              <a:spcBef>
                <a:spcPct val="0"/>
              </a:spcBef>
              <a:spcAft>
                <a:spcPct val="0"/>
              </a:spcAft>
              <a:buClr>
                <a:srgbClr val="000000"/>
              </a:buClr>
              <a:buSzPct val="100000"/>
              <a:buFont typeface="Times New Roman" pitchFamily="18" charset="0"/>
              <a:defRPr sz="2500" b="1">
                <a:solidFill>
                  <a:srgbClr val="000000"/>
                </a:solidFill>
                <a:latin typeface="Arial" pitchFamily="34" charset="0"/>
              </a:defRPr>
            </a:lvl4pPr>
            <a:lvl5pPr algn="l" defTabSz="390525" rtl="0" eaLnBrk="0" fontAlgn="base" hangingPunct="0">
              <a:spcBef>
                <a:spcPct val="0"/>
              </a:spcBef>
              <a:spcAft>
                <a:spcPct val="0"/>
              </a:spcAft>
              <a:buClr>
                <a:srgbClr val="000000"/>
              </a:buClr>
              <a:buSzPct val="100000"/>
              <a:buFont typeface="Times New Roman" pitchFamily="18" charset="0"/>
              <a:defRPr sz="2500" b="1">
                <a:solidFill>
                  <a:srgbClr val="000000"/>
                </a:solidFill>
                <a:latin typeface="Arial" pitchFamily="34" charset="0"/>
              </a:defRPr>
            </a:lvl5pPr>
            <a:lvl6pPr marL="2200351" indent="-200031" algn="l" defTabSz="393119" rtl="0" fontAlgn="base">
              <a:spcBef>
                <a:spcPct val="0"/>
              </a:spcBef>
              <a:spcAft>
                <a:spcPct val="0"/>
              </a:spcAft>
              <a:buClr>
                <a:srgbClr val="000000"/>
              </a:buClr>
              <a:buSzPct val="100000"/>
              <a:buFont typeface="Times New Roman" pitchFamily="18" charset="0"/>
              <a:defRPr sz="2500" b="1">
                <a:solidFill>
                  <a:srgbClr val="000000"/>
                </a:solidFill>
                <a:latin typeface="Arial" pitchFamily="34" charset="0"/>
              </a:defRPr>
            </a:lvl6pPr>
            <a:lvl7pPr marL="2600416" indent="-200031" algn="l" defTabSz="393119" rtl="0" fontAlgn="base">
              <a:spcBef>
                <a:spcPct val="0"/>
              </a:spcBef>
              <a:spcAft>
                <a:spcPct val="0"/>
              </a:spcAft>
              <a:buClr>
                <a:srgbClr val="000000"/>
              </a:buClr>
              <a:buSzPct val="100000"/>
              <a:buFont typeface="Times New Roman" pitchFamily="18" charset="0"/>
              <a:defRPr sz="2500" b="1">
                <a:solidFill>
                  <a:srgbClr val="000000"/>
                </a:solidFill>
                <a:latin typeface="Arial" pitchFamily="34" charset="0"/>
              </a:defRPr>
            </a:lvl7pPr>
            <a:lvl8pPr marL="3000479" indent="-200031" algn="l" defTabSz="393119" rtl="0" fontAlgn="base">
              <a:spcBef>
                <a:spcPct val="0"/>
              </a:spcBef>
              <a:spcAft>
                <a:spcPct val="0"/>
              </a:spcAft>
              <a:buClr>
                <a:srgbClr val="000000"/>
              </a:buClr>
              <a:buSzPct val="100000"/>
              <a:buFont typeface="Times New Roman" pitchFamily="18" charset="0"/>
              <a:defRPr sz="2500" b="1">
                <a:solidFill>
                  <a:srgbClr val="000000"/>
                </a:solidFill>
                <a:latin typeface="Arial" pitchFamily="34" charset="0"/>
              </a:defRPr>
            </a:lvl8pPr>
            <a:lvl9pPr marL="3400546" indent="-200031" algn="l" defTabSz="393119" rtl="0" fontAlgn="base">
              <a:spcBef>
                <a:spcPct val="0"/>
              </a:spcBef>
              <a:spcAft>
                <a:spcPct val="0"/>
              </a:spcAft>
              <a:buClr>
                <a:srgbClr val="000000"/>
              </a:buClr>
              <a:buSzPct val="100000"/>
              <a:buFont typeface="Times New Roman" pitchFamily="18" charset="0"/>
              <a:defRPr sz="2500" b="1">
                <a:solidFill>
                  <a:srgbClr val="000000"/>
                </a:solidFill>
                <a:latin typeface="Arial" pitchFamily="34" charset="0"/>
              </a:defRPr>
            </a:lvl9pPr>
          </a:lstStyle>
          <a:p>
            <a:endParaRPr lang="de-CH" sz="1400">
              <a:solidFill>
                <a:prstClr val="black"/>
              </a:solidFill>
              <a:latin typeface="Calibri"/>
            </a:endParaRPr>
          </a:p>
        </p:txBody>
      </p:sp>
    </p:spTree>
    <p:extLst>
      <p:ext uri="{BB962C8B-B14F-4D97-AF65-F5344CB8AC3E}">
        <p14:creationId xmlns:p14="http://schemas.microsoft.com/office/powerpoint/2010/main" val="34175509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50864" y="116632"/>
            <a:ext cx="8641616" cy="784508"/>
          </a:xfrm>
        </p:spPr>
        <p:txBody>
          <a:bodyPr>
            <a:normAutofit/>
          </a:bodyPr>
          <a:lstStyle>
            <a:lvl1pPr algn="l">
              <a:defRPr sz="2400" b="1"/>
            </a:lvl1pPr>
          </a:lstStyle>
          <a:p>
            <a:r>
              <a:rPr lang="de-DE" dirty="0" smtClean="0"/>
              <a:t>Titelmasterformat durch Klicken bearbeiten</a:t>
            </a:r>
            <a:endParaRPr lang="en-US" dirty="0"/>
          </a:p>
        </p:txBody>
      </p:sp>
      <p:sp>
        <p:nvSpPr>
          <p:cNvPr id="9" name="Foliennummernplatzhalter 5"/>
          <p:cNvSpPr>
            <a:spLocks noGrp="1"/>
          </p:cNvSpPr>
          <p:nvPr>
            <p:ph type="sldNum" sz="quarter" idx="4"/>
          </p:nvPr>
        </p:nvSpPr>
        <p:spPr>
          <a:xfrm>
            <a:off x="6948264" y="6453336"/>
            <a:ext cx="21336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defTabSz="909638" fontAlgn="base">
              <a:spcBef>
                <a:spcPct val="0"/>
              </a:spcBef>
              <a:spcAft>
                <a:spcPct val="0"/>
              </a:spcAft>
            </a:pPr>
            <a:fld id="{15539D76-389E-4B00-8AB8-FE222ED6AFF0}" type="slidenum">
              <a:rPr lang="en-US" smtClean="0">
                <a:solidFill>
                  <a:prstClr val="black">
                    <a:tint val="75000"/>
                  </a:prstClr>
                </a:solidFill>
                <a:latin typeface="Arial" pitchFamily="34" charset="0"/>
              </a:rPr>
              <a:pPr defTabSz="909638" fontAlgn="base">
                <a:spcBef>
                  <a:spcPct val="0"/>
                </a:spcBef>
                <a:spcAft>
                  <a:spcPct val="0"/>
                </a:spcAft>
              </a:pPr>
              <a:t>‹Nr.›</a:t>
            </a:fld>
            <a:endParaRPr lang="en-US">
              <a:solidFill>
                <a:prstClr val="black">
                  <a:tint val="75000"/>
                </a:prstClr>
              </a:solidFill>
              <a:latin typeface="Arial" pitchFamily="34" charset="0"/>
            </a:endParaRPr>
          </a:p>
        </p:txBody>
      </p:sp>
    </p:spTree>
    <p:extLst>
      <p:ext uri="{BB962C8B-B14F-4D97-AF65-F5344CB8AC3E}">
        <p14:creationId xmlns:p14="http://schemas.microsoft.com/office/powerpoint/2010/main" val="2605807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Leer">
    <p:bg>
      <p:bgRef idx="1001">
        <a:schemeClr val="bg1"/>
      </p:bgRef>
    </p:bg>
    <p:spTree>
      <p:nvGrpSpPr>
        <p:cNvPr id="1" name=""/>
        <p:cNvGrpSpPr/>
        <p:nvPr/>
      </p:nvGrpSpPr>
      <p:grpSpPr>
        <a:xfrm>
          <a:off x="0" y="0"/>
          <a:ext cx="0" cy="0"/>
          <a:chOff x="0" y="0"/>
          <a:chExt cx="0" cy="0"/>
        </a:xfrm>
      </p:grpSpPr>
      <p:sp>
        <p:nvSpPr>
          <p:cNvPr id="2" name="Rectangle 6"/>
          <p:cNvSpPr>
            <a:spLocks noGrp="1" noChangeArrowheads="1"/>
          </p:cNvSpPr>
          <p:nvPr>
            <p:ph type="sldNum" idx="10"/>
          </p:nvPr>
        </p:nvSpPr>
        <p:spPr>
          <a:xfrm>
            <a:off x="8069490" y="6642936"/>
            <a:ext cx="1036637" cy="179387"/>
          </a:xfrm>
          <a:prstGeom prst="rect">
            <a:avLst/>
          </a:prstGeom>
        </p:spPr>
        <p:txBody>
          <a:bodyPr/>
          <a:lstStyle>
            <a:lvl1pPr defTabSz="912321" eaLnBrk="1" fontAlgn="auto" hangingPunct="1">
              <a:spcBef>
                <a:spcPts val="0"/>
              </a:spcBef>
              <a:spcAft>
                <a:spcPts val="0"/>
              </a:spcAft>
              <a:buClrTx/>
              <a:buSzTx/>
              <a:buFontTx/>
              <a:buNone/>
              <a:tabLst>
                <a:tab pos="0" algn="l"/>
                <a:tab pos="391728" algn="l"/>
                <a:tab pos="784849" algn="l"/>
                <a:tab pos="1177967" algn="l"/>
                <a:tab pos="1571085" algn="l"/>
                <a:tab pos="1964203" algn="l"/>
                <a:tab pos="2357319" algn="l"/>
                <a:tab pos="2750438" algn="l"/>
                <a:tab pos="3143560" algn="l"/>
                <a:tab pos="3536674" algn="l"/>
                <a:tab pos="3929795" algn="l"/>
                <a:tab pos="4322911" algn="l"/>
                <a:tab pos="4716031" algn="l"/>
                <a:tab pos="5109150" algn="l"/>
                <a:tab pos="5502267" algn="l"/>
                <a:tab pos="5895387" algn="l"/>
                <a:tab pos="6288504" algn="l"/>
                <a:tab pos="6681626" algn="l"/>
                <a:tab pos="7074740" algn="l"/>
                <a:tab pos="7467859" algn="l"/>
                <a:tab pos="7860978" algn="l"/>
              </a:tabLst>
              <a:defRPr>
                <a:latin typeface="+mn-lt"/>
              </a:defRPr>
            </a:lvl1pPr>
          </a:lstStyle>
          <a:p>
            <a:pPr>
              <a:defRPr/>
            </a:pPr>
            <a:fld id="{B3AA4DF8-6E05-47BC-B745-00AB9FBF00DA}" type="slidenum">
              <a:rPr lang="de-CH">
                <a:solidFill>
                  <a:prstClr val="black"/>
                </a:solidFill>
              </a:rPr>
              <a:pPr>
                <a:defRPr/>
              </a:pPr>
              <a:t>‹Nr.›</a:t>
            </a:fld>
            <a:endParaRPr lang="de-CH" dirty="0">
              <a:solidFill>
                <a:prstClr val="black"/>
              </a:solidFill>
            </a:endParaRPr>
          </a:p>
        </p:txBody>
      </p:sp>
      <p:sp>
        <p:nvSpPr>
          <p:cNvPr id="3" name="Rectangle 7"/>
          <p:cNvSpPr>
            <a:spLocks noGrp="1" noChangeArrowheads="1"/>
          </p:cNvSpPr>
          <p:nvPr>
            <p:ph type="ftr" idx="11"/>
          </p:nvPr>
        </p:nvSpPr>
        <p:spPr>
          <a:xfrm>
            <a:off x="251520" y="6619421"/>
            <a:ext cx="2895600" cy="160337"/>
          </a:xfrm>
          <a:prstGeom prst="rect">
            <a:avLst/>
          </a:prstGeom>
        </p:spPr>
        <p:txBody>
          <a:bodyPr/>
          <a:lstStyle>
            <a:lvl1pPr defTabSz="912321" eaLnBrk="1" fontAlgn="auto" hangingPunct="1">
              <a:spcBef>
                <a:spcPts val="0"/>
              </a:spcBef>
              <a:spcAft>
                <a:spcPts val="0"/>
              </a:spcAft>
              <a:buClrTx/>
              <a:buSzTx/>
              <a:buFontTx/>
              <a:buNone/>
              <a:tabLst>
                <a:tab pos="0" algn="l"/>
                <a:tab pos="391728" algn="l"/>
                <a:tab pos="784849" algn="l"/>
                <a:tab pos="1177967" algn="l"/>
                <a:tab pos="1571085" algn="l"/>
                <a:tab pos="1964203" algn="l"/>
                <a:tab pos="2357319" algn="l"/>
                <a:tab pos="2750438" algn="l"/>
                <a:tab pos="3143560" algn="l"/>
                <a:tab pos="3536674" algn="l"/>
                <a:tab pos="3929795" algn="l"/>
                <a:tab pos="4322911" algn="l"/>
                <a:tab pos="4716031" algn="l"/>
                <a:tab pos="5109150" algn="l"/>
                <a:tab pos="5502267" algn="l"/>
                <a:tab pos="5895387" algn="l"/>
                <a:tab pos="6288504" algn="l"/>
                <a:tab pos="6681626" algn="l"/>
                <a:tab pos="7074740" algn="l"/>
                <a:tab pos="7467859" algn="l"/>
                <a:tab pos="7860978" algn="l"/>
              </a:tabLst>
              <a:defRPr>
                <a:latin typeface="+mn-lt"/>
              </a:defRPr>
            </a:lvl1pPr>
          </a:lstStyle>
          <a:p>
            <a:pPr>
              <a:defRPr/>
            </a:pPr>
            <a:endParaRPr lang="en-GB" dirty="0">
              <a:solidFill>
                <a:prstClr val="black"/>
              </a:solidFill>
            </a:endParaRPr>
          </a:p>
        </p:txBody>
      </p:sp>
    </p:spTree>
    <p:extLst>
      <p:ext uri="{BB962C8B-B14F-4D97-AF65-F5344CB8AC3E}">
        <p14:creationId xmlns:p14="http://schemas.microsoft.com/office/powerpoint/2010/main" val="23388857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58614"/>
            <a:ext cx="8229600" cy="562074"/>
          </a:xfrm>
          <a:prstGeom prst="rect">
            <a:avLst/>
          </a:prstGeom>
        </p:spPr>
        <p:txBody>
          <a:bodyPr vert="horz" lIns="91440" tIns="45720" rIns="91440" bIns="45720" rtlCol="0" anchor="ctr">
            <a:normAutofit/>
          </a:bodyPr>
          <a:lstStyle/>
          <a:p>
            <a:pPr lvl="0" algn="l" defTabSz="390525" rtl="0" eaLnBrk="0" fontAlgn="base" hangingPunct="0">
              <a:spcBef>
                <a:spcPct val="0"/>
              </a:spcBef>
              <a:spcAft>
                <a:spcPct val="0"/>
              </a:spcAft>
              <a:buClr>
                <a:srgbClr val="000000"/>
              </a:buClr>
              <a:buSzPct val="100000"/>
              <a:buFont typeface="Times New Roman" pitchFamily="18" charset="0"/>
            </a:pPr>
            <a:r>
              <a:rPr lang="en-US" dirty="0" smtClean="0"/>
              <a:t>Click to edit Master title style</a:t>
            </a:r>
            <a:endParaRPr lang="en-GB" dirty="0"/>
          </a:p>
        </p:txBody>
      </p:sp>
      <p:sp>
        <p:nvSpPr>
          <p:cNvPr id="3" name="Text Placeholder 2"/>
          <p:cNvSpPr>
            <a:spLocks noGrp="1"/>
          </p:cNvSpPr>
          <p:nvPr>
            <p:ph type="body" idx="1"/>
          </p:nvPr>
        </p:nvSpPr>
        <p:spPr>
          <a:xfrm>
            <a:off x="107504"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26180547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8" r:id="rId6"/>
    <p:sldLayoutId id="2147483669" r:id="rId7"/>
  </p:sldLayoutIdLst>
  <p:timing>
    <p:tnLst>
      <p:par>
        <p:cTn id="1" dur="indefinite" restart="never" nodeType="tmRoot"/>
      </p:par>
    </p:tnLst>
  </p:timing>
  <p:hf hdr="0" ftr="0" dt="0"/>
  <p:txStyles>
    <p:titleStyle>
      <a:lvl1pPr algn="l" defTabSz="457200" rtl="0" eaLnBrk="1" latinLnBrk="0" hangingPunct="1">
        <a:spcBef>
          <a:spcPct val="0"/>
        </a:spcBef>
        <a:buNone/>
        <a:defRPr lang="en-GB" sz="2400" b="1" kern="1200" dirty="0">
          <a:solidFill>
            <a:srgbClr val="0070C0"/>
          </a:solidFill>
          <a:latin typeface="Comic Sans MS" pitchFamily="66" charset="0"/>
          <a:ea typeface="+mn-ea"/>
          <a:cs typeface="+mn-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4.wmf"/></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37.png"/><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36.wmf"/><Relationship Id="rId5" Type="http://schemas.openxmlformats.org/officeDocument/2006/relationships/image" Target="../media/image33.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3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r-statistics.co/Linear-Regression.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r-statistics.co/Linear-Regression.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r-statistics.co/Linear-Regression.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r-statistics.co/Linear-Regression.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52.wmf"/><Relationship Id="rId4" Type="http://schemas.openxmlformats.org/officeDocument/2006/relationships/oleObject" Target="../embeddings/oleObject7.bin"/></Relationships>
</file>

<file path=ppt/slides/_rels/slide35.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56.png"/><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4.wmf"/><Relationship Id="rId5" Type="http://schemas.openxmlformats.org/officeDocument/2006/relationships/oleObject" Target="../embeddings/oleObject9.bin"/><Relationship Id="rId4" Type="http://schemas.openxmlformats.org/officeDocument/2006/relationships/image" Target="../media/image50.png"/><Relationship Id="rId9"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hyperlink" Target="https://lagunita.stanford.edu/c4x/HumanitiesScience/StatLearning/asset/model_selection.pdf"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lagunita.stanford.edu/c4x/HumanitiesScience/StatLearning/asset/model_selection.pdf"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lagunita.stanford.edu/c4x/HumanitiesScience/StatLearning/asset/model_selection.pdf"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agunita.stanford.edu/c4x/HumanitiesScience/StatLearning/asset/model_selection.pdf"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67.wmf"/><Relationship Id="rId5" Type="http://schemas.openxmlformats.org/officeDocument/2006/relationships/oleObject" Target="../embeddings/oleObject11.bin"/><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en.wikipedia.org/wiki/Sir_Francis_Galt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en.wikipedia.org/wiki/Heritability_of_IQ" TargetMode="External"/><Relationship Id="rId3" Type="http://schemas.openxmlformats.org/officeDocument/2006/relationships/notesSlide" Target="../notesSlides/notesSlide4.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74.jpg"/><Relationship Id="rId10" Type="http://schemas.openxmlformats.org/officeDocument/2006/relationships/image" Target="../media/image72.wmf"/><Relationship Id="rId4" Type="http://schemas.openxmlformats.org/officeDocument/2006/relationships/image" Target="../media/image73.png"/><Relationship Id="rId9"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5.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74.jpg"/><Relationship Id="rId4" Type="http://schemas.openxmlformats.org/officeDocument/2006/relationships/image" Target="../media/image73.png"/><Relationship Id="rId9" Type="http://schemas.openxmlformats.org/officeDocument/2006/relationships/image" Target="../media/image72.wmf"/></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oleObject" Target="../embeddings/oleObject20.bin"/><Relationship Id="rId3" Type="http://schemas.openxmlformats.org/officeDocument/2006/relationships/notesSlide" Target="../notesSlides/notesSlide6.xml"/><Relationship Id="rId7" Type="http://schemas.openxmlformats.org/officeDocument/2006/relationships/image" Target="../media/image76.wmf"/><Relationship Id="rId12" Type="http://schemas.openxmlformats.org/officeDocument/2006/relationships/image" Target="../media/image84.png"/><Relationship Id="rId17" Type="http://schemas.openxmlformats.org/officeDocument/2006/relationships/image" Target="../media/image78.wmf"/><Relationship Id="rId2" Type="http://schemas.openxmlformats.org/officeDocument/2006/relationships/slideLayout" Target="../slideLayouts/slideLayout2.xml"/><Relationship Id="rId16" Type="http://schemas.openxmlformats.org/officeDocument/2006/relationships/oleObject" Target="../embeddings/oleObject19.bin"/><Relationship Id="rId20" Type="http://schemas.openxmlformats.org/officeDocument/2006/relationships/image" Target="../media/image2300.png"/><Relationship Id="rId1" Type="http://schemas.openxmlformats.org/officeDocument/2006/relationships/vmlDrawing" Target="../drawings/vmlDrawing8.vml"/><Relationship Id="rId6" Type="http://schemas.openxmlformats.org/officeDocument/2006/relationships/oleObject" Target="../embeddings/oleObject17.bin"/><Relationship Id="rId11" Type="http://schemas.openxmlformats.org/officeDocument/2006/relationships/image" Target="../media/image83.png"/><Relationship Id="rId5" Type="http://schemas.openxmlformats.org/officeDocument/2006/relationships/image" Target="../media/image75.wmf"/><Relationship Id="rId15" Type="http://schemas.openxmlformats.org/officeDocument/2006/relationships/image" Target="../media/image77.wmf"/><Relationship Id="rId10" Type="http://schemas.openxmlformats.org/officeDocument/2006/relationships/image" Target="../media/image82.png"/><Relationship Id="rId19" Type="http://schemas.openxmlformats.org/officeDocument/2006/relationships/image" Target="../media/image79.wmf"/><Relationship Id="rId4" Type="http://schemas.openxmlformats.org/officeDocument/2006/relationships/oleObject" Target="../embeddings/oleObject16.bin"/><Relationship Id="rId9" Type="http://schemas.openxmlformats.org/officeDocument/2006/relationships/image" Target="../media/image81.png"/><Relationship Id="rId14" Type="http://schemas.openxmlformats.org/officeDocument/2006/relationships/oleObject" Target="../embeddings/oleObject18.bin"/></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NsV6S8EsC0E" TargetMode="External"/><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l="19374" t="7740" r="11803" b="19096"/>
          <a:stretch/>
        </p:blipFill>
        <p:spPr>
          <a:xfrm>
            <a:off x="3564436" y="3135443"/>
            <a:ext cx="1799105" cy="1503601"/>
          </a:xfrm>
          <a:prstGeom prst="rect">
            <a:avLst/>
          </a:prstGeom>
        </p:spPr>
      </p:pic>
      <p:sp>
        <p:nvSpPr>
          <p:cNvPr id="2" name="Titel 1"/>
          <p:cNvSpPr>
            <a:spLocks noGrp="1"/>
          </p:cNvSpPr>
          <p:nvPr>
            <p:ph type="title"/>
          </p:nvPr>
        </p:nvSpPr>
        <p:spPr>
          <a:xfrm>
            <a:off x="323528" y="260648"/>
            <a:ext cx="8229600" cy="1800200"/>
          </a:xfrm>
        </p:spPr>
        <p:txBody>
          <a:bodyPr>
            <a:noAutofit/>
          </a:bodyPr>
          <a:lstStyle/>
          <a:p>
            <a:pPr algn="ctr">
              <a:lnSpc>
                <a:spcPct val="150000"/>
              </a:lnSpc>
            </a:pPr>
            <a:r>
              <a:rPr lang="en-US" sz="2800" dirty="0" smtClean="0"/>
              <a:t>Biostatistics week 11</a:t>
            </a:r>
            <a:br>
              <a:rPr lang="en-US" sz="2800" dirty="0" smtClean="0"/>
            </a:br>
            <a:r>
              <a:rPr lang="en-US" sz="2800" dirty="0" smtClean="0"/>
              <a:t>How </a:t>
            </a:r>
            <a:r>
              <a:rPr lang="en-US" sz="2800" dirty="0" smtClean="0"/>
              <a:t>to best use regression for prediction?</a:t>
            </a:r>
            <a:endParaRPr lang="en-US" sz="2800" dirty="0"/>
          </a:p>
        </p:txBody>
      </p:sp>
      <p:pic>
        <p:nvPicPr>
          <p:cNvPr id="26626" name="Picture 2" descr="Bildergebnis für glaskugel vorhersage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988840"/>
            <a:ext cx="4248472" cy="421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5153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0"/>
            <a:ext cx="8261509" cy="562074"/>
          </a:xfrm>
        </p:spPr>
        <p:txBody>
          <a:bodyPr/>
          <a:lstStyle/>
          <a:p>
            <a:r>
              <a:rPr lang="en-US" dirty="0" smtClean="0"/>
              <a:t>What data do we need to build a prediction model?</a:t>
            </a:r>
            <a:endParaRPr lang="en-US" dirty="0"/>
          </a:p>
        </p:txBody>
      </p:sp>
      <p:sp>
        <p:nvSpPr>
          <p:cNvPr id="7" name="Rechteck 6"/>
          <p:cNvSpPr/>
          <p:nvPr/>
        </p:nvSpPr>
        <p:spPr>
          <a:xfrm>
            <a:off x="179512" y="1082207"/>
            <a:ext cx="7972629" cy="2862322"/>
          </a:xfrm>
          <a:prstGeom prst="rect">
            <a:avLst/>
          </a:prstGeom>
        </p:spPr>
        <p:txBody>
          <a:bodyPr wrap="square">
            <a:spAutoFit/>
          </a:bodyPr>
          <a:lstStyle/>
          <a:p>
            <a:pPr marL="285750" indent="-285750" defTabSz="909638">
              <a:buFont typeface="Arial" panose="020B0604020202020204" pitchFamily="34" charset="0"/>
              <a:buChar char="•"/>
            </a:pPr>
            <a:r>
              <a:rPr lang="en-US" dirty="0" smtClean="0">
                <a:solidFill>
                  <a:prstClr val="black"/>
                </a:solidFill>
                <a:latin typeface="Arial" pitchFamily="34" charset="0"/>
              </a:rPr>
              <a:t>We need to observe the outcome </a:t>
            </a:r>
          </a:p>
          <a:p>
            <a:pPr marL="285750" indent="-285750" defTabSz="909638">
              <a:buFont typeface="Arial" panose="020B0604020202020204" pitchFamily="34" charset="0"/>
              <a:buChar char="•"/>
            </a:pPr>
            <a:endParaRPr lang="en-US" dirty="0" smtClean="0">
              <a:solidFill>
                <a:prstClr val="black"/>
              </a:solidFill>
              <a:latin typeface="Arial" pitchFamily="34" charset="0"/>
            </a:endParaRPr>
          </a:p>
          <a:p>
            <a:pPr marL="285750" indent="-285750" defTabSz="909638">
              <a:buFont typeface="Arial" panose="020B0604020202020204" pitchFamily="34" charset="0"/>
              <a:buChar char="•"/>
            </a:pPr>
            <a:r>
              <a:rPr lang="en-US" dirty="0" smtClean="0">
                <a:solidFill>
                  <a:prstClr val="black"/>
                </a:solidFill>
                <a:latin typeface="Arial" pitchFamily="34" charset="0"/>
              </a:rPr>
              <a:t>We should observe as many potential predictors as possible</a:t>
            </a:r>
            <a:br>
              <a:rPr lang="en-US" dirty="0" smtClean="0">
                <a:solidFill>
                  <a:prstClr val="black"/>
                </a:solidFill>
                <a:latin typeface="Arial" pitchFamily="34" charset="0"/>
              </a:rPr>
            </a:br>
            <a:endParaRPr lang="en-US" dirty="0" smtClean="0">
              <a:solidFill>
                <a:prstClr val="black"/>
              </a:solidFill>
              <a:latin typeface="Arial" pitchFamily="34" charset="0"/>
            </a:endParaRPr>
          </a:p>
          <a:p>
            <a:pPr marL="285750" indent="-285750" defTabSz="909638">
              <a:buFont typeface="Arial" panose="020B0604020202020204" pitchFamily="34" charset="0"/>
              <a:buChar char="•"/>
            </a:pPr>
            <a:r>
              <a:rPr lang="en-US" dirty="0" smtClean="0">
                <a:solidFill>
                  <a:prstClr val="black"/>
                </a:solidFill>
                <a:latin typeface="Arial" pitchFamily="34" charset="0"/>
              </a:rPr>
              <a:t>We should think about transforming the variables before fitting</a:t>
            </a:r>
            <a:br>
              <a:rPr lang="en-US" dirty="0" smtClean="0">
                <a:solidFill>
                  <a:prstClr val="black"/>
                </a:solidFill>
                <a:latin typeface="Arial" pitchFamily="34" charset="0"/>
              </a:rPr>
            </a:br>
            <a:endParaRPr lang="en-US" dirty="0" smtClean="0">
              <a:solidFill>
                <a:prstClr val="black"/>
              </a:solidFill>
              <a:latin typeface="Arial" pitchFamily="34" charset="0"/>
            </a:endParaRPr>
          </a:p>
          <a:p>
            <a:pPr marL="285750" indent="-285750" defTabSz="909638">
              <a:buFont typeface="Arial" panose="020B0604020202020204" pitchFamily="34" charset="0"/>
              <a:buChar char="•"/>
            </a:pPr>
            <a:r>
              <a:rPr lang="en-US" dirty="0" smtClean="0">
                <a:solidFill>
                  <a:prstClr val="black"/>
                </a:solidFill>
                <a:latin typeface="Arial" pitchFamily="34" charset="0"/>
              </a:rPr>
              <a:t>We should collect the outcome and predictor variables for a large, representative patient sample, so that ideally ~30% is enough to fit a model that contains all predictors of interest and also some reasonable interactions, e.g.:</a:t>
            </a:r>
            <a:endParaRPr lang="en-US" dirty="0">
              <a:solidFill>
                <a:prstClr val="black"/>
              </a:solidFill>
              <a:latin typeface="Arial" pitchFamily="34" charset="0"/>
            </a:endParaRPr>
          </a:p>
        </p:txBody>
      </p:sp>
      <p:graphicFrame>
        <p:nvGraphicFramePr>
          <p:cNvPr id="9" name="Objekt 8"/>
          <p:cNvGraphicFramePr>
            <a:graphicFrameLocks noChangeAspect="1"/>
          </p:cNvGraphicFramePr>
          <p:nvPr>
            <p:extLst>
              <p:ext uri="{D42A27DB-BD31-4B8C-83A1-F6EECF244321}">
                <p14:modId xmlns:p14="http://schemas.microsoft.com/office/powerpoint/2010/main" val="12616560"/>
              </p:ext>
            </p:extLst>
          </p:nvPr>
        </p:nvGraphicFramePr>
        <p:xfrm>
          <a:off x="611560" y="4484688"/>
          <a:ext cx="1611313" cy="684212"/>
        </p:xfrm>
        <a:graphic>
          <a:graphicData uri="http://schemas.openxmlformats.org/presentationml/2006/ole">
            <mc:AlternateContent xmlns:mc="http://schemas.openxmlformats.org/markup-compatibility/2006">
              <mc:Choice xmlns:v="urn:schemas-microsoft-com:vml" Requires="v">
                <p:oleObj spid="_x0000_s15480" name="Equation" r:id="rId3" imgW="1143000" imgH="457200" progId="Equation.DSMT4">
                  <p:embed/>
                </p:oleObj>
              </mc:Choice>
              <mc:Fallback>
                <p:oleObj name="Equation" r:id="rId3" imgW="1143000" imgH="457200" progId="Equation.DSMT4">
                  <p:embed/>
                  <p:pic>
                    <p:nvPicPr>
                      <p:cNvPr id="3" name="Objekt 2"/>
                      <p:cNvPicPr>
                        <a:picLocks noChangeAspect="1" noChangeArrowheads="1"/>
                      </p:cNvPicPr>
                      <p:nvPr/>
                    </p:nvPicPr>
                    <p:blipFill>
                      <a:blip r:embed="rId4"/>
                      <a:srcRect/>
                      <a:stretch>
                        <a:fillRect/>
                      </a:stretch>
                    </p:blipFill>
                    <p:spPr bwMode="auto">
                      <a:xfrm>
                        <a:off x="611560" y="4484688"/>
                        <a:ext cx="1611313" cy="684212"/>
                      </a:xfrm>
                      <a:prstGeom prst="rect">
                        <a:avLst/>
                      </a:prstGeom>
                      <a:noFill/>
                      <a:ln>
                        <a:noFill/>
                      </a:ln>
                      <a:effectLst/>
                    </p:spPr>
                  </p:pic>
                </p:oleObj>
              </mc:Fallback>
            </mc:AlternateContent>
          </a:graphicData>
        </a:graphic>
      </p:graphicFrame>
      <p:graphicFrame>
        <p:nvGraphicFramePr>
          <p:cNvPr id="10" name="Objekt 9"/>
          <p:cNvGraphicFramePr>
            <a:graphicFrameLocks noChangeAspect="1"/>
          </p:cNvGraphicFramePr>
          <p:nvPr>
            <p:extLst>
              <p:ext uri="{D42A27DB-BD31-4B8C-83A1-F6EECF244321}">
                <p14:modId xmlns:p14="http://schemas.microsoft.com/office/powerpoint/2010/main" val="4113371196"/>
              </p:ext>
            </p:extLst>
          </p:nvPr>
        </p:nvGraphicFramePr>
        <p:xfrm>
          <a:off x="3131840" y="4432033"/>
          <a:ext cx="4829572" cy="736997"/>
        </p:xfrm>
        <a:graphic>
          <a:graphicData uri="http://schemas.openxmlformats.org/presentationml/2006/ole">
            <mc:AlternateContent xmlns:mc="http://schemas.openxmlformats.org/markup-compatibility/2006">
              <mc:Choice xmlns:v="urn:schemas-microsoft-com:vml" Requires="v">
                <p:oleObj spid="_x0000_s15481" name="Equation" r:id="rId5" imgW="3365280" imgH="482400" progId="Equation.DSMT4">
                  <p:embed/>
                </p:oleObj>
              </mc:Choice>
              <mc:Fallback>
                <p:oleObj name="Equation" r:id="rId5" imgW="3365280" imgH="482400" progId="Equation.DSMT4">
                  <p:embed/>
                  <p:pic>
                    <p:nvPicPr>
                      <p:cNvPr id="9" name="Objekt 8"/>
                      <p:cNvPicPr>
                        <a:picLocks noChangeAspect="1" noChangeArrowheads="1"/>
                      </p:cNvPicPr>
                      <p:nvPr/>
                    </p:nvPicPr>
                    <p:blipFill>
                      <a:blip r:embed="rId6"/>
                      <a:srcRect/>
                      <a:stretch>
                        <a:fillRect/>
                      </a:stretch>
                    </p:blipFill>
                    <p:spPr bwMode="auto">
                      <a:xfrm>
                        <a:off x="3131840" y="4432033"/>
                        <a:ext cx="4829572" cy="73699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47335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Predictive modeling</a:t>
            </a:r>
            <a:endParaRPr lang="en-US" dirty="0"/>
          </a:p>
        </p:txBody>
      </p:sp>
      <p:pic>
        <p:nvPicPr>
          <p:cNvPr id="10242" name="Picture 2" descr="Ãhnliches F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36712"/>
            <a:ext cx="5850537" cy="4392488"/>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1189478" y="5949280"/>
            <a:ext cx="3449406" cy="369332"/>
          </a:xfrm>
          <a:prstGeom prst="rect">
            <a:avLst/>
          </a:prstGeom>
          <a:noFill/>
        </p:spPr>
        <p:txBody>
          <a:bodyPr wrap="none" rtlCol="0">
            <a:spAutoFit/>
          </a:bodyPr>
          <a:lstStyle/>
          <a:p>
            <a:r>
              <a:rPr lang="en-US" dirty="0" smtClean="0"/>
              <a:t>Nils Bohr, physics Nobel price 1922</a:t>
            </a:r>
            <a:endParaRPr lang="en-US" dirty="0"/>
          </a:p>
        </p:txBody>
      </p:sp>
      <p:pic>
        <p:nvPicPr>
          <p:cNvPr id="17410" name="Picture 2" descr="Bildergebnis fÃ¼r niels boh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897" y="5517232"/>
            <a:ext cx="2376264" cy="114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003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467544" y="5508796"/>
            <a:ext cx="8496944" cy="1225947"/>
          </a:xfrm>
        </p:spPr>
        <p:txBody>
          <a:bodyPr>
            <a:normAutofit fontScale="92500"/>
          </a:bodyPr>
          <a:lstStyle/>
          <a:p>
            <a:pPr marL="0" indent="0">
              <a:buNone/>
            </a:pPr>
            <a:endParaRPr lang="en-US" dirty="0" smtClean="0"/>
          </a:p>
          <a:p>
            <a:pPr marL="0" indent="0">
              <a:buNone/>
            </a:pPr>
            <a:r>
              <a:rPr lang="en-US" dirty="0" smtClean="0"/>
              <a:t>Good news: for predictive models we can eventually observe the true value </a:t>
            </a:r>
            <a:br>
              <a:rPr lang="en-US" dirty="0" smtClean="0"/>
            </a:br>
            <a:r>
              <a:rPr lang="en-US" dirty="0" smtClean="0">
                <a:sym typeface="Wingdings" panose="05000000000000000000" pitchFamily="2" charset="2"/>
              </a:rPr>
              <a:t> we can directly check how good our predictions are </a:t>
            </a:r>
            <a:endParaRPr lang="en-US" dirty="0"/>
          </a:p>
        </p:txBody>
      </p:sp>
      <p:sp>
        <p:nvSpPr>
          <p:cNvPr id="4" name="Textfeld 3"/>
          <p:cNvSpPr txBox="1"/>
          <p:nvPr/>
        </p:nvSpPr>
        <p:spPr>
          <a:xfrm>
            <a:off x="827584" y="1005234"/>
            <a:ext cx="6696744" cy="1200329"/>
          </a:xfrm>
          <a:prstGeom prst="rect">
            <a:avLst/>
          </a:prstGeom>
          <a:noFill/>
        </p:spPr>
        <p:txBody>
          <a:bodyPr wrap="square" rtlCol="0">
            <a:spAutoFit/>
          </a:bodyPr>
          <a:lstStyle/>
          <a:p>
            <a:pPr algn="ctr"/>
            <a:r>
              <a:rPr lang="en-US" sz="2400" dirty="0" smtClean="0">
                <a:solidFill>
                  <a:srgbClr val="0070C0"/>
                </a:solidFill>
                <a:latin typeface="Arial" panose="020B0604020202020204" pitchFamily="34" charset="0"/>
                <a:cs typeface="Arial" panose="020B0604020202020204" pitchFamily="34" charset="0"/>
              </a:rPr>
              <a:t>Always use new data, that were not used to build the model, to evaluate the predictive performance!</a:t>
            </a:r>
            <a:endParaRPr lang="en-US" sz="2400" dirty="0">
              <a:solidFill>
                <a:srgbClr val="0070C0"/>
              </a:solidFill>
              <a:latin typeface="Arial" panose="020B0604020202020204" pitchFamily="34" charset="0"/>
              <a:cs typeface="Arial" panose="020B0604020202020204" pitchFamily="34" charset="0"/>
            </a:endParaRPr>
          </a:p>
        </p:txBody>
      </p:sp>
      <p:pic>
        <p:nvPicPr>
          <p:cNvPr id="5" name="Picture 2" descr="Bildergebnis fÃ¼r high blood pressure patient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2740841"/>
            <a:ext cx="2160240" cy="24410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Ãhnliches F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347864" y="3717032"/>
            <a:ext cx="1098660" cy="1464880"/>
          </a:xfrm>
          <a:prstGeom prst="rect">
            <a:avLst/>
          </a:prstGeom>
          <a:noFill/>
          <a:extLst>
            <a:ext uri="{909E8E84-426E-40DD-AFC4-6F175D3DCCD1}">
              <a14:hiddenFill xmlns:a14="http://schemas.microsoft.com/office/drawing/2010/main">
                <a:solidFill>
                  <a:srgbClr val="FFFFFF"/>
                </a:solidFill>
              </a14:hiddenFill>
            </a:ext>
          </a:extLst>
        </p:spPr>
      </p:pic>
      <p:sp>
        <p:nvSpPr>
          <p:cNvPr id="8" name="Wolkenförmige Legende 7"/>
          <p:cNvSpPr/>
          <p:nvPr/>
        </p:nvSpPr>
        <p:spPr>
          <a:xfrm>
            <a:off x="224786" y="2523182"/>
            <a:ext cx="3168352" cy="1656184"/>
          </a:xfrm>
          <a:prstGeom prst="cloudCallout">
            <a:avLst>
              <a:gd name="adj1" fmla="val 57960"/>
              <a:gd name="adj2" fmla="val 3197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I never saw this guy but can still predict that she will tell his blood pressure is Y</a:t>
            </a:r>
            <a:endParaRPr lang="en-US" sz="1600" dirty="0"/>
          </a:p>
        </p:txBody>
      </p:sp>
      <p:sp>
        <p:nvSpPr>
          <p:cNvPr id="10" name="Titel 1"/>
          <p:cNvSpPr>
            <a:spLocks noGrp="1"/>
          </p:cNvSpPr>
          <p:nvPr>
            <p:ph type="title"/>
          </p:nvPr>
        </p:nvSpPr>
        <p:spPr>
          <a:xfrm>
            <a:off x="35496" y="44624"/>
            <a:ext cx="8928992" cy="860193"/>
          </a:xfrm>
        </p:spPr>
        <p:txBody>
          <a:bodyPr>
            <a:normAutofit/>
          </a:bodyPr>
          <a:lstStyle/>
          <a:p>
            <a:r>
              <a:rPr lang="en-US" dirty="0" smtClean="0"/>
              <a:t>What data do we need to evaluate a prediction model?</a:t>
            </a:r>
            <a:endParaRPr lang="en-US" dirty="0"/>
          </a:p>
        </p:txBody>
      </p:sp>
    </p:spTree>
    <p:extLst>
      <p:ext uri="{BB962C8B-B14F-4D97-AF65-F5344CB8AC3E}">
        <p14:creationId xmlns:p14="http://schemas.microsoft.com/office/powerpoint/2010/main" val="626769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79512" y="836712"/>
            <a:ext cx="7848872" cy="5450399"/>
          </a:xfrm>
          <a:prstGeom prst="rect">
            <a:avLst/>
          </a:prstGeom>
        </p:spPr>
      </p:pic>
      <p:sp>
        <p:nvSpPr>
          <p:cNvPr id="2" name="Titel 1"/>
          <p:cNvSpPr>
            <a:spLocks noGrp="1"/>
          </p:cNvSpPr>
          <p:nvPr>
            <p:ph type="title"/>
          </p:nvPr>
        </p:nvSpPr>
        <p:spPr/>
        <p:txBody>
          <a:bodyPr/>
          <a:lstStyle/>
          <a:p>
            <a:r>
              <a:rPr lang="en-US" dirty="0" smtClean="0"/>
              <a:t>Which model will yield the better predictions?</a:t>
            </a:r>
            <a:endParaRPr lang="en-US" dirty="0"/>
          </a:p>
        </p:txBody>
      </p:sp>
      <p:sp>
        <p:nvSpPr>
          <p:cNvPr id="5" name="Textfeld 4"/>
          <p:cNvSpPr txBox="1"/>
          <p:nvPr/>
        </p:nvSpPr>
        <p:spPr>
          <a:xfrm>
            <a:off x="1403648" y="3749052"/>
            <a:ext cx="6109365" cy="584775"/>
          </a:xfrm>
          <a:prstGeom prst="rect">
            <a:avLst/>
          </a:prstGeom>
          <a:noFill/>
        </p:spPr>
        <p:txBody>
          <a:bodyPr wrap="none" rtlCol="0">
            <a:spAutoFit/>
          </a:bodyPr>
          <a:lstStyle/>
          <a:p>
            <a:r>
              <a:rPr lang="en-US" sz="1600" b="1" dirty="0" err="1">
                <a:solidFill>
                  <a:srgbClr val="0000FF"/>
                </a:solidFill>
                <a:latin typeface="Courier New" panose="02070309020205020404" pitchFamily="49" charset="0"/>
                <a:cs typeface="Courier New" panose="02070309020205020404" pitchFamily="49" charset="0"/>
              </a:rPr>
              <a:t>fit.lin</a:t>
            </a:r>
            <a:r>
              <a:rPr lang="en-US" sz="1600" b="1" dirty="0">
                <a:solidFill>
                  <a:srgbClr val="0000FF"/>
                </a:solidFill>
                <a:latin typeface="Courier New" panose="02070309020205020404" pitchFamily="49" charset="0"/>
                <a:cs typeface="Courier New" panose="02070309020205020404" pitchFamily="49" charset="0"/>
              </a:rPr>
              <a:t> = lm(</a:t>
            </a:r>
            <a:r>
              <a:rPr lang="en-US" sz="1600" b="1" dirty="0" err="1">
                <a:solidFill>
                  <a:srgbClr val="0000FF"/>
                </a:solidFill>
                <a:latin typeface="Courier New" panose="02070309020205020404" pitchFamily="49" charset="0"/>
                <a:cs typeface="Courier New" panose="02070309020205020404" pitchFamily="49" charset="0"/>
              </a:rPr>
              <a:t>y~x</a:t>
            </a:r>
            <a:r>
              <a:rPr lang="en-US" sz="1600" b="1" dirty="0">
                <a:solidFill>
                  <a:srgbClr val="0000FF"/>
                </a:solidFill>
                <a:latin typeface="Courier New" panose="02070309020205020404" pitchFamily="49" charset="0"/>
                <a:cs typeface="Courier New" panose="02070309020205020404" pitchFamily="49" charset="0"/>
              </a:rPr>
              <a:t>, data=train)</a:t>
            </a:r>
          </a:p>
          <a:p>
            <a:r>
              <a:rPr lang="en-US" sz="1600" b="1" dirty="0" err="1" smtClean="0">
                <a:solidFill>
                  <a:srgbClr val="FF0000"/>
                </a:solidFill>
                <a:latin typeface="Courier New" panose="02070309020205020404" pitchFamily="49" charset="0"/>
                <a:cs typeface="Courier New" panose="02070309020205020404" pitchFamily="49" charset="0"/>
              </a:rPr>
              <a:t>fit.poly</a:t>
            </a:r>
            <a:r>
              <a:rPr lang="en-US" sz="1600" b="1" dirty="0" smtClean="0">
                <a:solidFill>
                  <a:srgbClr val="FF0000"/>
                </a:solidFill>
                <a:latin typeface="Courier New" panose="02070309020205020404" pitchFamily="49" charset="0"/>
                <a:cs typeface="Courier New" panose="02070309020205020404" pitchFamily="49" charset="0"/>
              </a:rPr>
              <a:t> </a:t>
            </a:r>
            <a:r>
              <a:rPr lang="en-US" sz="1600" b="1" dirty="0">
                <a:solidFill>
                  <a:srgbClr val="FF0000"/>
                </a:solidFill>
                <a:latin typeface="Courier New" panose="02070309020205020404" pitchFamily="49" charset="0"/>
                <a:cs typeface="Courier New" panose="02070309020205020404" pitchFamily="49" charset="0"/>
              </a:rPr>
              <a:t>= lm(y~ poly(x, </a:t>
            </a:r>
            <a:r>
              <a:rPr lang="en-US" sz="1600" b="1" dirty="0" smtClean="0">
                <a:solidFill>
                  <a:srgbClr val="FF0000"/>
                </a:solidFill>
                <a:latin typeface="Courier New" panose="02070309020205020404" pitchFamily="49" charset="0"/>
                <a:cs typeface="Courier New" panose="02070309020205020404" pitchFamily="49" charset="0"/>
              </a:rPr>
              <a:t>degree=9</a:t>
            </a:r>
            <a:r>
              <a:rPr lang="en-US" sz="1600" b="1" dirty="0">
                <a:solidFill>
                  <a:srgbClr val="FF0000"/>
                </a:solidFill>
                <a:latin typeface="Courier New" panose="02070309020205020404" pitchFamily="49" charset="0"/>
                <a:cs typeface="Courier New" panose="02070309020205020404" pitchFamily="49" charset="0"/>
              </a:rPr>
              <a:t>),data = train)</a:t>
            </a:r>
          </a:p>
        </p:txBody>
      </p:sp>
      <p:sp>
        <p:nvSpPr>
          <p:cNvPr id="4" name="Textfeld 3"/>
          <p:cNvSpPr txBox="1"/>
          <p:nvPr/>
        </p:nvSpPr>
        <p:spPr>
          <a:xfrm>
            <a:off x="323528" y="6165304"/>
            <a:ext cx="8424936" cy="584775"/>
          </a:xfrm>
          <a:prstGeom prst="rect">
            <a:avLst/>
          </a:prstGeom>
          <a:noFill/>
        </p:spPr>
        <p:txBody>
          <a:bodyPr wrap="square" rtlCol="0">
            <a:spAutoFit/>
          </a:bodyPr>
          <a:lstStyle/>
          <a:p>
            <a:r>
              <a:rPr lang="en-US" sz="1600" dirty="0" smtClean="0"/>
              <a:t>Since we simulate this data, we know the true relationship between x and y and can hence easily sample random training (and test) data which we can use to fit (and evaluate) a model.</a:t>
            </a:r>
            <a:endParaRPr lang="en-US" sz="1600" dirty="0"/>
          </a:p>
        </p:txBody>
      </p:sp>
    </p:spTree>
    <p:extLst>
      <p:ext uri="{BB962C8B-B14F-4D97-AF65-F5344CB8AC3E}">
        <p14:creationId xmlns:p14="http://schemas.microsoft.com/office/powerpoint/2010/main" val="12216365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3449" y="42466"/>
            <a:ext cx="8229600" cy="562074"/>
          </a:xfrm>
        </p:spPr>
        <p:txBody>
          <a:bodyPr/>
          <a:lstStyle/>
          <a:p>
            <a:r>
              <a:rPr lang="en-US" dirty="0" smtClean="0"/>
              <a:t>Compare flexible with ridge prediction model</a:t>
            </a:r>
            <a:endParaRPr lang="en-US" dirty="0"/>
          </a:p>
        </p:txBody>
      </p:sp>
      <p:sp>
        <p:nvSpPr>
          <p:cNvPr id="9" name="Ellipse 8"/>
          <p:cNvSpPr/>
          <p:nvPr/>
        </p:nvSpPr>
        <p:spPr>
          <a:xfrm>
            <a:off x="6878897" y="2376339"/>
            <a:ext cx="36000" cy="3600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Grafik 7"/>
          <p:cNvPicPr>
            <a:picLocks noChangeAspect="1"/>
          </p:cNvPicPr>
          <p:nvPr/>
        </p:nvPicPr>
        <p:blipFill>
          <a:blip r:embed="rId2"/>
          <a:stretch>
            <a:fillRect/>
          </a:stretch>
        </p:blipFill>
        <p:spPr>
          <a:xfrm>
            <a:off x="4280690" y="3371831"/>
            <a:ext cx="3796202" cy="2880000"/>
          </a:xfrm>
          <a:prstGeom prst="rect">
            <a:avLst/>
          </a:prstGeom>
        </p:spPr>
      </p:pic>
      <p:pic>
        <p:nvPicPr>
          <p:cNvPr id="14" name="Grafik 13"/>
          <p:cNvPicPr>
            <a:picLocks noChangeAspect="1"/>
          </p:cNvPicPr>
          <p:nvPr/>
        </p:nvPicPr>
        <p:blipFill>
          <a:blip r:embed="rId3"/>
          <a:stretch>
            <a:fillRect/>
          </a:stretch>
        </p:blipFill>
        <p:spPr>
          <a:xfrm>
            <a:off x="4214601" y="720155"/>
            <a:ext cx="3821268" cy="2880000"/>
          </a:xfrm>
          <a:prstGeom prst="rect">
            <a:avLst/>
          </a:prstGeom>
        </p:spPr>
      </p:pic>
      <p:pic>
        <p:nvPicPr>
          <p:cNvPr id="15" name="Grafik 14"/>
          <p:cNvPicPr>
            <a:picLocks noChangeAspect="1"/>
          </p:cNvPicPr>
          <p:nvPr/>
        </p:nvPicPr>
        <p:blipFill>
          <a:blip r:embed="rId4"/>
          <a:stretch>
            <a:fillRect/>
          </a:stretch>
        </p:blipFill>
        <p:spPr>
          <a:xfrm>
            <a:off x="326169" y="3312443"/>
            <a:ext cx="3829333" cy="2880000"/>
          </a:xfrm>
          <a:prstGeom prst="rect">
            <a:avLst/>
          </a:prstGeom>
        </p:spPr>
      </p:pic>
      <p:pic>
        <p:nvPicPr>
          <p:cNvPr id="16" name="Grafik 15"/>
          <p:cNvPicPr>
            <a:picLocks noChangeAspect="1"/>
          </p:cNvPicPr>
          <p:nvPr/>
        </p:nvPicPr>
        <p:blipFill>
          <a:blip r:embed="rId5"/>
          <a:stretch>
            <a:fillRect/>
          </a:stretch>
        </p:blipFill>
        <p:spPr>
          <a:xfrm>
            <a:off x="323528" y="720155"/>
            <a:ext cx="3791347" cy="2880000"/>
          </a:xfrm>
          <a:prstGeom prst="rect">
            <a:avLst/>
          </a:prstGeom>
        </p:spPr>
      </p:pic>
      <p:sp>
        <p:nvSpPr>
          <p:cNvPr id="17" name="Textfeld 16"/>
          <p:cNvSpPr txBox="1"/>
          <p:nvPr/>
        </p:nvSpPr>
        <p:spPr>
          <a:xfrm>
            <a:off x="702539" y="692696"/>
            <a:ext cx="3333541" cy="400110"/>
          </a:xfrm>
          <a:prstGeom prst="rect">
            <a:avLst/>
          </a:prstGeom>
          <a:solidFill>
            <a:schemeClr val="bg1"/>
          </a:solidFill>
        </p:spPr>
        <p:txBody>
          <a:bodyPr wrap="none" rtlCol="0">
            <a:spAutoFit/>
          </a:bodyPr>
          <a:lstStyle/>
          <a:p>
            <a:r>
              <a:rPr lang="en-US" dirty="0" smtClean="0"/>
              <a:t>Check performance on </a:t>
            </a:r>
            <a:r>
              <a:rPr lang="en-US" sz="2000" b="1" dirty="0" smtClean="0"/>
              <a:t>train</a:t>
            </a:r>
            <a:r>
              <a:rPr lang="en-US" dirty="0" smtClean="0"/>
              <a:t> data</a:t>
            </a:r>
            <a:endParaRPr lang="en-US" dirty="0"/>
          </a:p>
        </p:txBody>
      </p:sp>
      <p:sp>
        <p:nvSpPr>
          <p:cNvPr id="18" name="Textfeld 17"/>
          <p:cNvSpPr txBox="1"/>
          <p:nvPr/>
        </p:nvSpPr>
        <p:spPr>
          <a:xfrm>
            <a:off x="4646649" y="692696"/>
            <a:ext cx="3235373" cy="400110"/>
          </a:xfrm>
          <a:prstGeom prst="rect">
            <a:avLst/>
          </a:prstGeom>
          <a:solidFill>
            <a:schemeClr val="bg1"/>
          </a:solidFill>
        </p:spPr>
        <p:txBody>
          <a:bodyPr wrap="none" rtlCol="0">
            <a:spAutoFit/>
          </a:bodyPr>
          <a:lstStyle/>
          <a:p>
            <a:r>
              <a:rPr lang="en-US" dirty="0" smtClean="0"/>
              <a:t>Check performance on </a:t>
            </a:r>
            <a:r>
              <a:rPr lang="en-US" sz="2000" b="1" dirty="0" smtClean="0"/>
              <a:t>test</a:t>
            </a:r>
            <a:r>
              <a:rPr lang="en-US" dirty="0" smtClean="0"/>
              <a:t> data</a:t>
            </a:r>
            <a:endParaRPr lang="en-US" dirty="0"/>
          </a:p>
        </p:txBody>
      </p:sp>
      <p:sp>
        <p:nvSpPr>
          <p:cNvPr id="3" name="Textfeld 2"/>
          <p:cNvSpPr txBox="1"/>
          <p:nvPr/>
        </p:nvSpPr>
        <p:spPr>
          <a:xfrm>
            <a:off x="467544" y="6201640"/>
            <a:ext cx="8405378" cy="584775"/>
          </a:xfrm>
          <a:prstGeom prst="rect">
            <a:avLst/>
          </a:prstGeom>
          <a:noFill/>
        </p:spPr>
        <p:txBody>
          <a:bodyPr wrap="none" rtlCol="0">
            <a:spAutoFit/>
          </a:bodyPr>
          <a:lstStyle/>
          <a:p>
            <a:r>
              <a:rPr lang="en-US" sz="1600" dirty="0" smtClean="0"/>
              <a:t>Note: The flexible “</a:t>
            </a:r>
            <a:r>
              <a:rPr lang="en-US" sz="1600" dirty="0" err="1" smtClean="0"/>
              <a:t>overfits</a:t>
            </a:r>
            <a:r>
              <a:rPr lang="en-US" sz="1600" dirty="0" smtClean="0"/>
              <a:t>” the train data: its performance goes down on test data</a:t>
            </a:r>
          </a:p>
          <a:p>
            <a:r>
              <a:rPr lang="en-US" sz="1600" dirty="0"/>
              <a:t> </a:t>
            </a:r>
            <a:r>
              <a:rPr lang="en-US" sz="1600" dirty="0" smtClean="0"/>
              <a:t>          The rigid model </a:t>
            </a:r>
            <a:r>
              <a:rPr lang="en-US" sz="1600" dirty="0" err="1" smtClean="0"/>
              <a:t>ofteh</a:t>
            </a:r>
            <a:r>
              <a:rPr lang="en-US" sz="1600" dirty="0" smtClean="0"/>
              <a:t> “</a:t>
            </a:r>
            <a:r>
              <a:rPr lang="en-US" sz="1600" dirty="0" err="1" smtClean="0"/>
              <a:t>underfits</a:t>
            </a:r>
            <a:r>
              <a:rPr lang="en-US" sz="1600" dirty="0" smtClean="0"/>
              <a:t>” the data: the true underlying relationship is more complex. </a:t>
            </a:r>
            <a:endParaRPr lang="en-US" sz="1600" dirty="0"/>
          </a:p>
        </p:txBody>
      </p:sp>
    </p:spTree>
    <p:extLst>
      <p:ext uri="{BB962C8B-B14F-4D97-AF65-F5344CB8AC3E}">
        <p14:creationId xmlns:p14="http://schemas.microsoft.com/office/powerpoint/2010/main" val="42196069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4569828" y="3212976"/>
            <a:ext cx="3721628" cy="2880000"/>
          </a:xfrm>
          <a:prstGeom prst="rect">
            <a:avLst/>
          </a:prstGeom>
        </p:spPr>
      </p:pic>
      <p:pic>
        <p:nvPicPr>
          <p:cNvPr id="5" name="Grafik 4"/>
          <p:cNvPicPr>
            <a:picLocks noChangeAspect="1"/>
          </p:cNvPicPr>
          <p:nvPr/>
        </p:nvPicPr>
        <p:blipFill>
          <a:blip r:embed="rId3"/>
          <a:stretch>
            <a:fillRect/>
          </a:stretch>
        </p:blipFill>
        <p:spPr>
          <a:xfrm>
            <a:off x="4559559" y="635970"/>
            <a:ext cx="3730185" cy="2880000"/>
          </a:xfrm>
          <a:prstGeom prst="rect">
            <a:avLst/>
          </a:prstGeom>
        </p:spPr>
      </p:pic>
      <p:pic>
        <p:nvPicPr>
          <p:cNvPr id="4" name="Grafik 3"/>
          <p:cNvPicPr>
            <a:picLocks noChangeAspect="1"/>
          </p:cNvPicPr>
          <p:nvPr/>
        </p:nvPicPr>
        <p:blipFill>
          <a:blip r:embed="rId4"/>
          <a:stretch>
            <a:fillRect/>
          </a:stretch>
        </p:blipFill>
        <p:spPr>
          <a:xfrm>
            <a:off x="254973" y="3178181"/>
            <a:ext cx="3808564" cy="2880000"/>
          </a:xfrm>
          <a:prstGeom prst="rect">
            <a:avLst/>
          </a:prstGeom>
        </p:spPr>
      </p:pic>
      <p:pic>
        <p:nvPicPr>
          <p:cNvPr id="3" name="Grafik 2"/>
          <p:cNvPicPr>
            <a:picLocks noChangeAspect="1"/>
          </p:cNvPicPr>
          <p:nvPr/>
        </p:nvPicPr>
        <p:blipFill>
          <a:blip r:embed="rId5"/>
          <a:stretch>
            <a:fillRect/>
          </a:stretch>
        </p:blipFill>
        <p:spPr>
          <a:xfrm>
            <a:off x="323528" y="635970"/>
            <a:ext cx="3866204" cy="2880000"/>
          </a:xfrm>
          <a:prstGeom prst="rect">
            <a:avLst/>
          </a:prstGeom>
        </p:spPr>
      </p:pic>
      <p:sp>
        <p:nvSpPr>
          <p:cNvPr id="2" name="Titel 1"/>
          <p:cNvSpPr>
            <a:spLocks noGrp="1"/>
          </p:cNvSpPr>
          <p:nvPr>
            <p:ph type="title"/>
          </p:nvPr>
        </p:nvSpPr>
        <p:spPr>
          <a:xfrm>
            <a:off x="143449" y="42466"/>
            <a:ext cx="8229600" cy="562074"/>
          </a:xfrm>
        </p:spPr>
        <p:txBody>
          <a:bodyPr/>
          <a:lstStyle/>
          <a:p>
            <a:r>
              <a:rPr lang="en-US" dirty="0" smtClean="0"/>
              <a:t>Get new train and test data and do all again</a:t>
            </a:r>
            <a:endParaRPr lang="en-US" dirty="0"/>
          </a:p>
        </p:txBody>
      </p:sp>
      <p:sp>
        <p:nvSpPr>
          <p:cNvPr id="9" name="Ellipse 8"/>
          <p:cNvSpPr/>
          <p:nvPr/>
        </p:nvSpPr>
        <p:spPr>
          <a:xfrm>
            <a:off x="7164288" y="2708920"/>
            <a:ext cx="36000" cy="3600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feld 16"/>
          <p:cNvSpPr txBox="1"/>
          <p:nvPr/>
        </p:nvSpPr>
        <p:spPr>
          <a:xfrm>
            <a:off x="793681" y="624216"/>
            <a:ext cx="3270319" cy="369332"/>
          </a:xfrm>
          <a:prstGeom prst="rect">
            <a:avLst/>
          </a:prstGeom>
          <a:solidFill>
            <a:schemeClr val="bg1"/>
          </a:solidFill>
        </p:spPr>
        <p:txBody>
          <a:bodyPr wrap="none" rtlCol="0">
            <a:spAutoFit/>
          </a:bodyPr>
          <a:lstStyle/>
          <a:p>
            <a:r>
              <a:rPr lang="en-US" dirty="0" smtClean="0"/>
              <a:t>Check performance on </a:t>
            </a:r>
            <a:r>
              <a:rPr lang="en-US" b="1" dirty="0" smtClean="0"/>
              <a:t>train</a:t>
            </a:r>
            <a:r>
              <a:rPr lang="en-US" dirty="0" smtClean="0"/>
              <a:t> data</a:t>
            </a:r>
            <a:endParaRPr lang="en-US" dirty="0"/>
          </a:p>
        </p:txBody>
      </p:sp>
      <p:sp>
        <p:nvSpPr>
          <p:cNvPr id="18" name="Textfeld 17"/>
          <p:cNvSpPr txBox="1"/>
          <p:nvPr/>
        </p:nvSpPr>
        <p:spPr>
          <a:xfrm>
            <a:off x="4932040" y="625746"/>
            <a:ext cx="3186642" cy="369332"/>
          </a:xfrm>
          <a:prstGeom prst="rect">
            <a:avLst/>
          </a:prstGeom>
          <a:solidFill>
            <a:schemeClr val="bg1"/>
          </a:solidFill>
        </p:spPr>
        <p:txBody>
          <a:bodyPr wrap="none" rtlCol="0">
            <a:spAutoFit/>
          </a:bodyPr>
          <a:lstStyle/>
          <a:p>
            <a:r>
              <a:rPr lang="en-US" dirty="0" smtClean="0"/>
              <a:t>Check performance on </a:t>
            </a:r>
            <a:r>
              <a:rPr lang="en-US" b="1" dirty="0" smtClean="0"/>
              <a:t>test</a:t>
            </a:r>
            <a:r>
              <a:rPr lang="en-US" dirty="0" smtClean="0"/>
              <a:t> data</a:t>
            </a:r>
            <a:endParaRPr lang="en-US" dirty="0"/>
          </a:p>
        </p:txBody>
      </p:sp>
      <p:sp>
        <p:nvSpPr>
          <p:cNvPr id="10" name="Textfeld 9"/>
          <p:cNvSpPr txBox="1"/>
          <p:nvPr/>
        </p:nvSpPr>
        <p:spPr>
          <a:xfrm>
            <a:off x="290583" y="6262762"/>
            <a:ext cx="8588826" cy="307777"/>
          </a:xfrm>
          <a:prstGeom prst="rect">
            <a:avLst/>
          </a:prstGeom>
          <a:noFill/>
        </p:spPr>
        <p:txBody>
          <a:bodyPr wrap="none" rtlCol="0">
            <a:spAutoFit/>
          </a:bodyPr>
          <a:lstStyle/>
          <a:p>
            <a:r>
              <a:rPr lang="en-US" sz="1400" dirty="0" smtClean="0"/>
              <a:t>Note: The flexible model is on new train data very different to the run we saw before, the rigid model is very similar</a:t>
            </a:r>
            <a:endParaRPr lang="en-US" sz="1400" dirty="0"/>
          </a:p>
        </p:txBody>
      </p:sp>
    </p:spTree>
    <p:extLst>
      <p:ext uri="{BB962C8B-B14F-4D97-AF65-F5344CB8AC3E}">
        <p14:creationId xmlns:p14="http://schemas.microsoft.com/office/powerpoint/2010/main" val="326389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a:blip r:embed="rId2"/>
          <a:stretch>
            <a:fillRect/>
          </a:stretch>
        </p:blipFill>
        <p:spPr>
          <a:xfrm>
            <a:off x="4704900" y="3679624"/>
            <a:ext cx="3784938" cy="2880000"/>
          </a:xfrm>
          <a:prstGeom prst="rect">
            <a:avLst/>
          </a:prstGeom>
        </p:spPr>
      </p:pic>
      <p:pic>
        <p:nvPicPr>
          <p:cNvPr id="10" name="Grafik 9"/>
          <p:cNvPicPr>
            <a:picLocks noChangeAspect="1"/>
          </p:cNvPicPr>
          <p:nvPr/>
        </p:nvPicPr>
        <p:blipFill>
          <a:blip r:embed="rId3"/>
          <a:stretch>
            <a:fillRect/>
          </a:stretch>
        </p:blipFill>
        <p:spPr>
          <a:xfrm>
            <a:off x="4703404" y="1012223"/>
            <a:ext cx="3660660" cy="2880000"/>
          </a:xfrm>
          <a:prstGeom prst="rect">
            <a:avLst/>
          </a:prstGeom>
        </p:spPr>
      </p:pic>
      <p:pic>
        <p:nvPicPr>
          <p:cNvPr id="8" name="Grafik 7"/>
          <p:cNvPicPr>
            <a:picLocks noChangeAspect="1"/>
          </p:cNvPicPr>
          <p:nvPr/>
        </p:nvPicPr>
        <p:blipFill>
          <a:blip r:embed="rId4"/>
          <a:stretch>
            <a:fillRect/>
          </a:stretch>
        </p:blipFill>
        <p:spPr>
          <a:xfrm>
            <a:off x="599131" y="3573016"/>
            <a:ext cx="3812296" cy="2880000"/>
          </a:xfrm>
          <a:prstGeom prst="rect">
            <a:avLst/>
          </a:prstGeom>
        </p:spPr>
      </p:pic>
      <p:pic>
        <p:nvPicPr>
          <p:cNvPr id="7" name="Grafik 6"/>
          <p:cNvPicPr>
            <a:picLocks noChangeAspect="1"/>
          </p:cNvPicPr>
          <p:nvPr/>
        </p:nvPicPr>
        <p:blipFill>
          <a:blip r:embed="rId5"/>
          <a:stretch>
            <a:fillRect/>
          </a:stretch>
        </p:blipFill>
        <p:spPr>
          <a:xfrm>
            <a:off x="599131" y="988864"/>
            <a:ext cx="3747600" cy="2880000"/>
          </a:xfrm>
          <a:prstGeom prst="rect">
            <a:avLst/>
          </a:prstGeom>
        </p:spPr>
      </p:pic>
      <p:sp>
        <p:nvSpPr>
          <p:cNvPr id="2" name="Titel 1"/>
          <p:cNvSpPr>
            <a:spLocks noGrp="1"/>
          </p:cNvSpPr>
          <p:nvPr>
            <p:ph type="title"/>
          </p:nvPr>
        </p:nvSpPr>
        <p:spPr>
          <a:xfrm>
            <a:off x="143449" y="42466"/>
            <a:ext cx="8229600" cy="562074"/>
          </a:xfrm>
        </p:spPr>
        <p:txBody>
          <a:bodyPr/>
          <a:lstStyle/>
          <a:p>
            <a:r>
              <a:rPr lang="en-US" dirty="0" smtClean="0"/>
              <a:t>Get new train and test data and do all again</a:t>
            </a:r>
            <a:endParaRPr lang="en-US" dirty="0"/>
          </a:p>
        </p:txBody>
      </p:sp>
      <p:sp>
        <p:nvSpPr>
          <p:cNvPr id="9" name="Ellipse 8"/>
          <p:cNvSpPr/>
          <p:nvPr/>
        </p:nvSpPr>
        <p:spPr>
          <a:xfrm>
            <a:off x="7164288" y="2708920"/>
            <a:ext cx="36000" cy="36000"/>
          </a:xfrm>
          <a:prstGeom prst="ellipse">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feld 16"/>
          <p:cNvSpPr txBox="1"/>
          <p:nvPr/>
        </p:nvSpPr>
        <p:spPr>
          <a:xfrm>
            <a:off x="891108" y="648192"/>
            <a:ext cx="3270319" cy="369332"/>
          </a:xfrm>
          <a:prstGeom prst="rect">
            <a:avLst/>
          </a:prstGeom>
          <a:solidFill>
            <a:schemeClr val="bg1"/>
          </a:solidFill>
        </p:spPr>
        <p:txBody>
          <a:bodyPr wrap="none" rtlCol="0">
            <a:spAutoFit/>
          </a:bodyPr>
          <a:lstStyle/>
          <a:p>
            <a:r>
              <a:rPr lang="en-US" dirty="0" smtClean="0"/>
              <a:t>Check performance on </a:t>
            </a:r>
            <a:r>
              <a:rPr lang="en-US" b="1" dirty="0" smtClean="0"/>
              <a:t>train</a:t>
            </a:r>
            <a:r>
              <a:rPr lang="en-US" dirty="0" smtClean="0"/>
              <a:t> data</a:t>
            </a:r>
            <a:endParaRPr lang="en-US" dirty="0"/>
          </a:p>
        </p:txBody>
      </p:sp>
      <p:sp>
        <p:nvSpPr>
          <p:cNvPr id="18" name="Textfeld 17"/>
          <p:cNvSpPr txBox="1"/>
          <p:nvPr/>
        </p:nvSpPr>
        <p:spPr>
          <a:xfrm>
            <a:off x="5004048" y="648192"/>
            <a:ext cx="3186642" cy="369332"/>
          </a:xfrm>
          <a:prstGeom prst="rect">
            <a:avLst/>
          </a:prstGeom>
          <a:solidFill>
            <a:schemeClr val="bg1"/>
          </a:solidFill>
        </p:spPr>
        <p:txBody>
          <a:bodyPr wrap="none" rtlCol="0">
            <a:spAutoFit/>
          </a:bodyPr>
          <a:lstStyle/>
          <a:p>
            <a:r>
              <a:rPr lang="en-US" dirty="0" smtClean="0"/>
              <a:t>Check performance on </a:t>
            </a:r>
            <a:r>
              <a:rPr lang="en-US" b="1" dirty="0" smtClean="0"/>
              <a:t>test</a:t>
            </a:r>
            <a:r>
              <a:rPr lang="en-US" dirty="0" smtClean="0"/>
              <a:t> data</a:t>
            </a:r>
            <a:endParaRPr lang="en-US" dirty="0"/>
          </a:p>
        </p:txBody>
      </p:sp>
      <p:sp>
        <p:nvSpPr>
          <p:cNvPr id="12" name="Textfeld 11"/>
          <p:cNvSpPr txBox="1"/>
          <p:nvPr/>
        </p:nvSpPr>
        <p:spPr>
          <a:xfrm>
            <a:off x="251520" y="6447715"/>
            <a:ext cx="8588826" cy="307777"/>
          </a:xfrm>
          <a:prstGeom prst="rect">
            <a:avLst/>
          </a:prstGeom>
          <a:noFill/>
        </p:spPr>
        <p:txBody>
          <a:bodyPr wrap="none" rtlCol="0">
            <a:spAutoFit/>
          </a:bodyPr>
          <a:lstStyle/>
          <a:p>
            <a:r>
              <a:rPr lang="en-US" sz="1400" dirty="0" smtClean="0"/>
              <a:t>Note: The flexible model is on new train data very different to the run we saw before, the rigid model is very similar</a:t>
            </a:r>
            <a:endParaRPr lang="en-US" sz="1400" dirty="0"/>
          </a:p>
        </p:txBody>
      </p:sp>
    </p:spTree>
    <p:extLst>
      <p:ext uri="{BB962C8B-B14F-4D97-AF65-F5344CB8AC3E}">
        <p14:creationId xmlns:p14="http://schemas.microsoft.com/office/powerpoint/2010/main" val="4289084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Variance/Bias trade-off of flexible/rigid models</a:t>
            </a:r>
            <a:endParaRPr lang="en-US" dirty="0"/>
          </a:p>
        </p:txBody>
      </p:sp>
      <p:pic>
        <p:nvPicPr>
          <p:cNvPr id="13314" name="Grafik 1"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232029"/>
            <a:ext cx="8760423"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feld 2"/>
          <p:cNvSpPr txBox="1"/>
          <p:nvPr/>
        </p:nvSpPr>
        <p:spPr>
          <a:xfrm>
            <a:off x="395536" y="692696"/>
            <a:ext cx="8568952" cy="2585323"/>
          </a:xfrm>
          <a:prstGeom prst="rect">
            <a:avLst/>
          </a:prstGeom>
          <a:noFill/>
        </p:spPr>
        <p:txBody>
          <a:bodyPr wrap="square" rtlCol="0">
            <a:spAutoFit/>
          </a:bodyPr>
          <a:lstStyle/>
          <a:p>
            <a:pPr>
              <a:lnSpc>
                <a:spcPct val="150000"/>
              </a:lnSpc>
            </a:pPr>
            <a:r>
              <a:rPr lang="en-US" dirty="0" smtClean="0"/>
              <a:t>Our simulated data came from an ascending oscillating curve – see grey curve.</a:t>
            </a:r>
          </a:p>
          <a:p>
            <a:pPr>
              <a:lnSpc>
                <a:spcPct val="150000"/>
              </a:lnSpc>
            </a:pPr>
            <a:r>
              <a:rPr lang="en-US" dirty="0" smtClean="0"/>
              <a:t>We sample 200 times a train set of 10 points and fit both models.</a:t>
            </a:r>
            <a:endParaRPr lang="en-US" dirty="0"/>
          </a:p>
          <a:p>
            <a:pPr>
              <a:lnSpc>
                <a:spcPct val="150000"/>
              </a:lnSpc>
            </a:pPr>
            <a:r>
              <a:rPr lang="en-US" dirty="0" smtClean="0"/>
              <a:t>We </a:t>
            </a:r>
            <a:r>
              <a:rPr lang="en-US" dirty="0"/>
              <a:t>evaluate both models </a:t>
            </a:r>
            <a:r>
              <a:rPr lang="en-US" dirty="0" smtClean="0"/>
              <a:t>in all 200 runs at 30 pre-selected x-positions – see tiny points. We determine for both models at those x the mean of all 200 predictions – see fat points</a:t>
            </a:r>
          </a:p>
          <a:p>
            <a:pPr marL="285750" indent="-285750">
              <a:lnSpc>
                <a:spcPct val="150000"/>
              </a:lnSpc>
              <a:buFont typeface="Wingdings" panose="05000000000000000000" pitchFamily="2" charset="2"/>
              <a:buChar char="à"/>
            </a:pPr>
            <a:r>
              <a:rPr lang="en-US" dirty="0" smtClean="0">
                <a:sym typeface="Wingdings" panose="05000000000000000000" pitchFamily="2" charset="2"/>
              </a:rPr>
              <a:t>Predictions of </a:t>
            </a:r>
            <a:r>
              <a:rPr lang="en-US" dirty="0" smtClean="0">
                <a:solidFill>
                  <a:srgbClr val="0070C0"/>
                </a:solidFill>
                <a:sym typeface="Wingdings" panose="05000000000000000000" pitchFamily="2" charset="2"/>
              </a:rPr>
              <a:t>rigid model as much lower variance </a:t>
            </a:r>
            <a:r>
              <a:rPr lang="en-US" dirty="0" smtClean="0">
                <a:sym typeface="Wingdings" panose="05000000000000000000" pitchFamily="2" charset="2"/>
              </a:rPr>
              <a:t>(see variation of tiny points)</a:t>
            </a:r>
          </a:p>
          <a:p>
            <a:pPr marL="285750" indent="-285750">
              <a:lnSpc>
                <a:spcPct val="150000"/>
              </a:lnSpc>
              <a:buFont typeface="Wingdings" panose="05000000000000000000" pitchFamily="2" charset="2"/>
              <a:buChar char="à"/>
            </a:pPr>
            <a:r>
              <a:rPr lang="en-US" dirty="0" smtClean="0">
                <a:sym typeface="Wingdings" panose="05000000000000000000" pitchFamily="2" charset="2"/>
              </a:rPr>
              <a:t>The mean predictions (fat points) of the </a:t>
            </a:r>
            <a:r>
              <a:rPr lang="en-US" dirty="0" smtClean="0">
                <a:solidFill>
                  <a:srgbClr val="0070C0"/>
                </a:solidFill>
                <a:sym typeface="Wingdings" panose="05000000000000000000" pitchFamily="2" charset="2"/>
              </a:rPr>
              <a:t>rigid model has more systematic error = bias </a:t>
            </a:r>
            <a:endParaRPr lang="en-US" dirty="0">
              <a:solidFill>
                <a:srgbClr val="0070C0"/>
              </a:solidFill>
            </a:endParaRPr>
          </a:p>
        </p:txBody>
      </p:sp>
      <p:sp>
        <p:nvSpPr>
          <p:cNvPr id="6" name="Textfeld 5"/>
          <p:cNvSpPr txBox="1"/>
          <p:nvPr/>
        </p:nvSpPr>
        <p:spPr>
          <a:xfrm>
            <a:off x="899592" y="3501008"/>
            <a:ext cx="1840568" cy="369332"/>
          </a:xfrm>
          <a:prstGeom prst="rect">
            <a:avLst/>
          </a:prstGeom>
          <a:noFill/>
        </p:spPr>
        <p:txBody>
          <a:bodyPr wrap="none" rtlCol="0">
            <a:spAutoFit/>
          </a:bodyPr>
          <a:lstStyle/>
          <a:p>
            <a:r>
              <a:rPr lang="en-US" dirty="0" smtClean="0">
                <a:solidFill>
                  <a:schemeClr val="tx1">
                    <a:lumMod val="50000"/>
                    <a:lumOff val="50000"/>
                  </a:schemeClr>
                </a:solidFill>
              </a:rPr>
              <a:t>-</a:t>
            </a:r>
            <a:r>
              <a:rPr lang="en-US" dirty="0" smtClean="0"/>
              <a:t> underlying truth</a:t>
            </a:r>
            <a:endParaRPr lang="en-US" dirty="0"/>
          </a:p>
        </p:txBody>
      </p:sp>
      <p:sp>
        <p:nvSpPr>
          <p:cNvPr id="8" name="Textfeld 7"/>
          <p:cNvSpPr txBox="1"/>
          <p:nvPr/>
        </p:nvSpPr>
        <p:spPr>
          <a:xfrm>
            <a:off x="5364088" y="3482712"/>
            <a:ext cx="1840568" cy="369332"/>
          </a:xfrm>
          <a:prstGeom prst="rect">
            <a:avLst/>
          </a:prstGeom>
          <a:noFill/>
        </p:spPr>
        <p:txBody>
          <a:bodyPr wrap="none" rtlCol="0">
            <a:spAutoFit/>
          </a:bodyPr>
          <a:lstStyle/>
          <a:p>
            <a:r>
              <a:rPr lang="en-US" dirty="0" smtClean="0">
                <a:solidFill>
                  <a:schemeClr val="tx1">
                    <a:lumMod val="50000"/>
                    <a:lumOff val="50000"/>
                  </a:schemeClr>
                </a:solidFill>
              </a:rPr>
              <a:t>-</a:t>
            </a:r>
            <a:r>
              <a:rPr lang="en-US" dirty="0" smtClean="0"/>
              <a:t> underlying truth</a:t>
            </a:r>
            <a:endParaRPr lang="en-US" dirty="0"/>
          </a:p>
        </p:txBody>
      </p:sp>
      <p:cxnSp>
        <p:nvCxnSpPr>
          <p:cNvPr id="9" name="Gerade Verbindung mit Pfeil 8"/>
          <p:cNvCxnSpPr/>
          <p:nvPr/>
        </p:nvCxnSpPr>
        <p:spPr>
          <a:xfrm>
            <a:off x="1331640" y="3852044"/>
            <a:ext cx="432048" cy="985758"/>
          </a:xfrm>
          <a:prstGeom prst="straightConnector1">
            <a:avLst/>
          </a:prstGeom>
          <a:ln w="12700">
            <a:solidFill>
              <a:schemeClr val="tx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Gerade Verbindung mit Pfeil 11"/>
          <p:cNvCxnSpPr/>
          <p:nvPr/>
        </p:nvCxnSpPr>
        <p:spPr>
          <a:xfrm>
            <a:off x="5788223" y="3838761"/>
            <a:ext cx="496149" cy="1021395"/>
          </a:xfrm>
          <a:prstGeom prst="straightConnector1">
            <a:avLst/>
          </a:prstGeom>
          <a:ln w="12700">
            <a:solidFill>
              <a:schemeClr val="tx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feld 15"/>
          <p:cNvSpPr txBox="1"/>
          <p:nvPr/>
        </p:nvSpPr>
        <p:spPr>
          <a:xfrm>
            <a:off x="3059832" y="5229200"/>
            <a:ext cx="1151790" cy="738664"/>
          </a:xfrm>
          <a:prstGeom prst="rect">
            <a:avLst/>
          </a:prstGeom>
          <a:noFill/>
        </p:spPr>
        <p:txBody>
          <a:bodyPr wrap="none" rtlCol="0">
            <a:spAutoFit/>
          </a:bodyPr>
          <a:lstStyle/>
          <a:p>
            <a:r>
              <a:rPr lang="en-US" sz="1400" dirty="0" err="1" smtClean="0">
                <a:solidFill>
                  <a:srgbClr val="0000FF"/>
                </a:solidFill>
              </a:rPr>
              <a:t>Underfitting</a:t>
            </a:r>
            <a:endParaRPr lang="en-US" sz="1400" dirty="0" smtClean="0">
              <a:solidFill>
                <a:srgbClr val="0000FF"/>
              </a:solidFill>
            </a:endParaRPr>
          </a:p>
          <a:p>
            <a:r>
              <a:rPr lang="en-US" sz="1400" dirty="0" smtClean="0">
                <a:solidFill>
                  <a:srgbClr val="0000FF"/>
                </a:solidFill>
                <a:sym typeface="Wingdings" panose="05000000000000000000" pitchFamily="2" charset="2"/>
              </a:rPr>
              <a:t>Low Variance</a:t>
            </a:r>
          </a:p>
          <a:p>
            <a:r>
              <a:rPr lang="en-US" sz="1400" dirty="0" smtClean="0">
                <a:solidFill>
                  <a:srgbClr val="0000FF"/>
                </a:solidFill>
                <a:sym typeface="Wingdings" panose="05000000000000000000" pitchFamily="2" charset="2"/>
              </a:rPr>
              <a:t>Large Bias</a:t>
            </a:r>
            <a:endParaRPr lang="en-US" sz="1400" dirty="0">
              <a:solidFill>
                <a:srgbClr val="0000FF"/>
              </a:solidFill>
            </a:endParaRPr>
          </a:p>
        </p:txBody>
      </p:sp>
      <p:sp>
        <p:nvSpPr>
          <p:cNvPr id="18" name="Textfeld 17"/>
          <p:cNvSpPr txBox="1"/>
          <p:nvPr/>
        </p:nvSpPr>
        <p:spPr>
          <a:xfrm>
            <a:off x="7596336" y="5229200"/>
            <a:ext cx="1187761" cy="738664"/>
          </a:xfrm>
          <a:prstGeom prst="rect">
            <a:avLst/>
          </a:prstGeom>
          <a:noFill/>
        </p:spPr>
        <p:txBody>
          <a:bodyPr wrap="none" rtlCol="0">
            <a:spAutoFit/>
          </a:bodyPr>
          <a:lstStyle/>
          <a:p>
            <a:r>
              <a:rPr lang="en-US" sz="1400" dirty="0" smtClean="0">
                <a:solidFill>
                  <a:srgbClr val="FF0000"/>
                </a:solidFill>
              </a:rPr>
              <a:t>Overfitting</a:t>
            </a:r>
          </a:p>
          <a:p>
            <a:r>
              <a:rPr lang="en-US" sz="1400" dirty="0" smtClean="0">
                <a:solidFill>
                  <a:srgbClr val="FF0000"/>
                </a:solidFill>
                <a:sym typeface="Wingdings" panose="05000000000000000000" pitchFamily="2" charset="2"/>
              </a:rPr>
              <a:t>High Variance</a:t>
            </a:r>
          </a:p>
          <a:p>
            <a:r>
              <a:rPr lang="en-US" sz="1400" dirty="0" smtClean="0">
                <a:solidFill>
                  <a:srgbClr val="FF0000"/>
                </a:solidFill>
                <a:sym typeface="Wingdings" panose="05000000000000000000" pitchFamily="2" charset="2"/>
              </a:rPr>
              <a:t>Small Bias</a:t>
            </a:r>
            <a:endParaRPr lang="en-US" sz="1400" dirty="0">
              <a:solidFill>
                <a:srgbClr val="FF0000"/>
              </a:solidFill>
            </a:endParaRPr>
          </a:p>
        </p:txBody>
      </p:sp>
    </p:spTree>
    <p:extLst>
      <p:ext uri="{BB962C8B-B14F-4D97-AF65-F5344CB8AC3E}">
        <p14:creationId xmlns:p14="http://schemas.microsoft.com/office/powerpoint/2010/main" val="13306717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75247" y="142511"/>
            <a:ext cx="8424936" cy="944415"/>
          </a:xfrm>
        </p:spPr>
        <p:txBody>
          <a:bodyPr>
            <a:normAutofit fontScale="90000"/>
          </a:bodyPr>
          <a:lstStyle/>
          <a:p>
            <a:pPr>
              <a:lnSpc>
                <a:spcPct val="150000"/>
              </a:lnSpc>
            </a:pPr>
            <a:r>
              <a:rPr lang="en-US" dirty="0" smtClean="0"/>
              <a:t>Which model gives better predictions?</a:t>
            </a:r>
            <a:br>
              <a:rPr lang="en-US" dirty="0" smtClean="0"/>
            </a:br>
            <a:r>
              <a:rPr lang="en-US" dirty="0" smtClean="0"/>
              <a:t>We need to do a Variance/Bias trade-off</a:t>
            </a:r>
            <a:endParaRPr lang="en-US" dirty="0"/>
          </a:p>
        </p:txBody>
      </p:sp>
      <p:pic>
        <p:nvPicPr>
          <p:cNvPr id="13314" name="Grafik 1"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700808"/>
            <a:ext cx="8760423"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feld 5"/>
          <p:cNvSpPr txBox="1"/>
          <p:nvPr/>
        </p:nvSpPr>
        <p:spPr>
          <a:xfrm>
            <a:off x="899592" y="1969787"/>
            <a:ext cx="1840568" cy="369332"/>
          </a:xfrm>
          <a:prstGeom prst="rect">
            <a:avLst/>
          </a:prstGeom>
          <a:noFill/>
        </p:spPr>
        <p:txBody>
          <a:bodyPr wrap="none" rtlCol="0">
            <a:spAutoFit/>
          </a:bodyPr>
          <a:lstStyle/>
          <a:p>
            <a:r>
              <a:rPr lang="en-US" dirty="0" smtClean="0">
                <a:solidFill>
                  <a:schemeClr val="tx1">
                    <a:lumMod val="50000"/>
                    <a:lumOff val="50000"/>
                  </a:schemeClr>
                </a:solidFill>
              </a:rPr>
              <a:t>-</a:t>
            </a:r>
            <a:r>
              <a:rPr lang="en-US" dirty="0" smtClean="0"/>
              <a:t> underlying truth</a:t>
            </a:r>
            <a:endParaRPr lang="en-US" dirty="0"/>
          </a:p>
        </p:txBody>
      </p:sp>
      <p:sp>
        <p:nvSpPr>
          <p:cNvPr id="8" name="Textfeld 7"/>
          <p:cNvSpPr txBox="1"/>
          <p:nvPr/>
        </p:nvSpPr>
        <p:spPr>
          <a:xfrm>
            <a:off x="5364088" y="1951491"/>
            <a:ext cx="1840568" cy="369332"/>
          </a:xfrm>
          <a:prstGeom prst="rect">
            <a:avLst/>
          </a:prstGeom>
          <a:noFill/>
        </p:spPr>
        <p:txBody>
          <a:bodyPr wrap="none" rtlCol="0">
            <a:spAutoFit/>
          </a:bodyPr>
          <a:lstStyle/>
          <a:p>
            <a:r>
              <a:rPr lang="en-US" dirty="0" smtClean="0">
                <a:solidFill>
                  <a:schemeClr val="tx1">
                    <a:lumMod val="50000"/>
                    <a:lumOff val="50000"/>
                  </a:schemeClr>
                </a:solidFill>
              </a:rPr>
              <a:t>-</a:t>
            </a:r>
            <a:r>
              <a:rPr lang="en-US" dirty="0" smtClean="0"/>
              <a:t> underlying truth</a:t>
            </a:r>
            <a:endParaRPr lang="en-US" dirty="0"/>
          </a:p>
        </p:txBody>
      </p:sp>
      <p:cxnSp>
        <p:nvCxnSpPr>
          <p:cNvPr id="9" name="Gerade Verbindung mit Pfeil 8"/>
          <p:cNvCxnSpPr/>
          <p:nvPr/>
        </p:nvCxnSpPr>
        <p:spPr>
          <a:xfrm>
            <a:off x="1331640" y="2320823"/>
            <a:ext cx="432048" cy="985758"/>
          </a:xfrm>
          <a:prstGeom prst="straightConnector1">
            <a:avLst/>
          </a:prstGeom>
          <a:ln w="12700">
            <a:solidFill>
              <a:schemeClr val="tx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Gerade Verbindung mit Pfeil 11"/>
          <p:cNvCxnSpPr/>
          <p:nvPr/>
        </p:nvCxnSpPr>
        <p:spPr>
          <a:xfrm>
            <a:off x="5788223" y="2307540"/>
            <a:ext cx="496149" cy="1021395"/>
          </a:xfrm>
          <a:prstGeom prst="straightConnector1">
            <a:avLst/>
          </a:prstGeom>
          <a:ln w="12700">
            <a:solidFill>
              <a:schemeClr val="tx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feld 15"/>
          <p:cNvSpPr txBox="1"/>
          <p:nvPr/>
        </p:nvSpPr>
        <p:spPr>
          <a:xfrm>
            <a:off x="3059832" y="3697979"/>
            <a:ext cx="1151790" cy="738664"/>
          </a:xfrm>
          <a:prstGeom prst="rect">
            <a:avLst/>
          </a:prstGeom>
          <a:noFill/>
        </p:spPr>
        <p:txBody>
          <a:bodyPr wrap="none" rtlCol="0">
            <a:spAutoFit/>
          </a:bodyPr>
          <a:lstStyle/>
          <a:p>
            <a:r>
              <a:rPr lang="en-US" sz="1400" dirty="0" err="1" smtClean="0">
                <a:solidFill>
                  <a:srgbClr val="0000FF"/>
                </a:solidFill>
              </a:rPr>
              <a:t>Underfitting</a:t>
            </a:r>
            <a:endParaRPr lang="en-US" sz="1400" dirty="0" smtClean="0">
              <a:solidFill>
                <a:srgbClr val="0000FF"/>
              </a:solidFill>
            </a:endParaRPr>
          </a:p>
          <a:p>
            <a:r>
              <a:rPr lang="en-US" sz="1400" dirty="0" smtClean="0">
                <a:solidFill>
                  <a:srgbClr val="0000FF"/>
                </a:solidFill>
                <a:sym typeface="Wingdings" panose="05000000000000000000" pitchFamily="2" charset="2"/>
              </a:rPr>
              <a:t>Low Variance</a:t>
            </a:r>
          </a:p>
          <a:p>
            <a:r>
              <a:rPr lang="en-US" sz="1400" dirty="0" smtClean="0">
                <a:solidFill>
                  <a:srgbClr val="0000FF"/>
                </a:solidFill>
                <a:sym typeface="Wingdings" panose="05000000000000000000" pitchFamily="2" charset="2"/>
              </a:rPr>
              <a:t>Large Bias</a:t>
            </a:r>
            <a:endParaRPr lang="en-US" sz="1400" dirty="0">
              <a:solidFill>
                <a:srgbClr val="0000FF"/>
              </a:solidFill>
            </a:endParaRPr>
          </a:p>
        </p:txBody>
      </p:sp>
      <p:sp>
        <p:nvSpPr>
          <p:cNvPr id="18" name="Textfeld 17"/>
          <p:cNvSpPr txBox="1"/>
          <p:nvPr/>
        </p:nvSpPr>
        <p:spPr>
          <a:xfrm>
            <a:off x="7596336" y="3697979"/>
            <a:ext cx="1187761" cy="738664"/>
          </a:xfrm>
          <a:prstGeom prst="rect">
            <a:avLst/>
          </a:prstGeom>
          <a:noFill/>
        </p:spPr>
        <p:txBody>
          <a:bodyPr wrap="none" rtlCol="0">
            <a:spAutoFit/>
          </a:bodyPr>
          <a:lstStyle/>
          <a:p>
            <a:r>
              <a:rPr lang="en-US" sz="1400" dirty="0" smtClean="0">
                <a:solidFill>
                  <a:srgbClr val="FF0000"/>
                </a:solidFill>
              </a:rPr>
              <a:t>Overfitting</a:t>
            </a:r>
          </a:p>
          <a:p>
            <a:r>
              <a:rPr lang="en-US" sz="1400" dirty="0" smtClean="0">
                <a:solidFill>
                  <a:srgbClr val="FF0000"/>
                </a:solidFill>
                <a:sym typeface="Wingdings" panose="05000000000000000000" pitchFamily="2" charset="2"/>
              </a:rPr>
              <a:t>High Variance</a:t>
            </a:r>
          </a:p>
          <a:p>
            <a:r>
              <a:rPr lang="en-US" sz="1400" dirty="0" smtClean="0">
                <a:solidFill>
                  <a:srgbClr val="FF0000"/>
                </a:solidFill>
                <a:sym typeface="Wingdings" panose="05000000000000000000" pitchFamily="2" charset="2"/>
              </a:rPr>
              <a:t>Small Bias</a:t>
            </a:r>
            <a:endParaRPr lang="en-US" sz="1400" dirty="0">
              <a:solidFill>
                <a:srgbClr val="FF0000"/>
              </a:solidFill>
            </a:endParaRPr>
          </a:p>
        </p:txBody>
      </p:sp>
      <p:sp>
        <p:nvSpPr>
          <p:cNvPr id="4" name="Textfeld 3"/>
          <p:cNvSpPr txBox="1"/>
          <p:nvPr/>
        </p:nvSpPr>
        <p:spPr>
          <a:xfrm>
            <a:off x="683568" y="5541726"/>
            <a:ext cx="7920880" cy="923330"/>
          </a:xfrm>
          <a:prstGeom prst="rect">
            <a:avLst/>
          </a:prstGeom>
          <a:noFill/>
        </p:spPr>
        <p:txBody>
          <a:bodyPr wrap="square" rtlCol="0">
            <a:spAutoFit/>
          </a:bodyPr>
          <a:lstStyle/>
          <a:p>
            <a:r>
              <a:rPr lang="en-US" dirty="0" smtClean="0"/>
              <a:t>Here we probably would </a:t>
            </a:r>
            <a:r>
              <a:rPr lang="en-US" dirty="0" smtClean="0">
                <a:solidFill>
                  <a:srgbClr val="0070C0"/>
                </a:solidFill>
              </a:rPr>
              <a:t>choose the rigid model</a:t>
            </a:r>
            <a:r>
              <a:rPr lang="en-US" dirty="0" smtClean="0"/>
              <a:t>, since here we can expect, that a (single) model, that we did fit to 10 train data points lead on test data predictions, that are quite close to the true value.</a:t>
            </a:r>
            <a:endParaRPr lang="en-US" dirty="0"/>
          </a:p>
        </p:txBody>
      </p:sp>
    </p:spTree>
    <p:extLst>
      <p:ext uri="{BB962C8B-B14F-4D97-AF65-F5344CB8AC3E}">
        <p14:creationId xmlns:p14="http://schemas.microsoft.com/office/powerpoint/2010/main" val="233679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stretch>
            <a:fillRect/>
          </a:stretch>
        </p:blipFill>
        <p:spPr>
          <a:xfrm>
            <a:off x="4499992" y="2135985"/>
            <a:ext cx="4175312" cy="2141618"/>
          </a:xfrm>
          <a:prstGeom prst="rect">
            <a:avLst/>
          </a:prstGeom>
        </p:spPr>
      </p:pic>
      <p:sp>
        <p:nvSpPr>
          <p:cNvPr id="2" name="Titel 1"/>
          <p:cNvSpPr>
            <a:spLocks noGrp="1"/>
          </p:cNvSpPr>
          <p:nvPr>
            <p:ph type="title"/>
          </p:nvPr>
        </p:nvSpPr>
        <p:spPr>
          <a:xfrm>
            <a:off x="251520" y="58614"/>
            <a:ext cx="8280920" cy="706090"/>
          </a:xfrm>
        </p:spPr>
        <p:txBody>
          <a:bodyPr>
            <a:normAutofit fontScale="90000"/>
          </a:bodyPr>
          <a:lstStyle/>
          <a:p>
            <a:r>
              <a:rPr lang="en-US" dirty="0" smtClean="0"/>
              <a:t>How to quantify the prediction performance </a:t>
            </a:r>
            <a:br>
              <a:rPr lang="en-US" dirty="0" smtClean="0"/>
            </a:br>
            <a:r>
              <a:rPr lang="en-US" dirty="0" smtClean="0"/>
              <a:t>of one specific model?</a:t>
            </a:r>
            <a:endParaRPr lang="en-US" dirty="0"/>
          </a:p>
        </p:txBody>
      </p:sp>
      <p:sp>
        <p:nvSpPr>
          <p:cNvPr id="5" name="Textfeld 4"/>
          <p:cNvSpPr txBox="1"/>
          <p:nvPr/>
        </p:nvSpPr>
        <p:spPr>
          <a:xfrm>
            <a:off x="395536" y="920909"/>
            <a:ext cx="4456669" cy="4524315"/>
          </a:xfrm>
          <a:prstGeom prst="rect">
            <a:avLst/>
          </a:prstGeom>
          <a:noFill/>
        </p:spPr>
        <p:txBody>
          <a:bodyPr wrap="none" rtlCol="0">
            <a:spAutoFit/>
          </a:bodyPr>
          <a:lstStyle/>
          <a:p>
            <a:r>
              <a:rPr lang="en-US" dirty="0" smtClean="0"/>
              <a:t>We use the </a:t>
            </a:r>
            <a:r>
              <a:rPr lang="en-US" b="1" dirty="0" smtClean="0">
                <a:solidFill>
                  <a:srgbClr val="0070C0"/>
                </a:solidFill>
              </a:rPr>
              <a:t>test error</a:t>
            </a:r>
            <a:r>
              <a:rPr lang="en-US" b="1" dirty="0">
                <a:solidFill>
                  <a:srgbClr val="0070C0"/>
                </a:solidFill>
              </a:rPr>
              <a:t> </a:t>
            </a:r>
            <a:r>
              <a:rPr lang="en-US" dirty="0" smtClean="0"/>
              <a:t>and determine:</a:t>
            </a:r>
          </a:p>
          <a:p>
            <a:endParaRPr lang="en-US" sz="800" dirty="0" smtClean="0"/>
          </a:p>
          <a:p>
            <a:r>
              <a:rPr lang="en-US" dirty="0" smtClean="0"/>
              <a:t> - the mean square error (MSE) </a:t>
            </a:r>
            <a:br>
              <a:rPr lang="en-US" dirty="0" smtClean="0"/>
            </a:br>
            <a:r>
              <a:rPr lang="en-US" dirty="0" smtClean="0"/>
              <a:t>   or root mean square error (RMSE): </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 the mean absolute error (MAE):</a:t>
            </a:r>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a:p>
            <a:pPr marL="285750" indent="-285750">
              <a:buFontTx/>
              <a:buChar char="-"/>
            </a:pPr>
            <a:endParaRPr lang="en-US" dirty="0"/>
          </a:p>
          <a:p>
            <a:r>
              <a:rPr lang="en-US" dirty="0" smtClean="0"/>
              <a:t>- the mean absolute percentage error (MAPE)</a:t>
            </a:r>
          </a:p>
        </p:txBody>
      </p:sp>
      <p:graphicFrame>
        <p:nvGraphicFramePr>
          <p:cNvPr id="7" name="Objekt 6"/>
          <p:cNvGraphicFramePr>
            <a:graphicFrameLocks noChangeAspect="1"/>
          </p:cNvGraphicFramePr>
          <p:nvPr>
            <p:extLst>
              <p:ext uri="{D42A27DB-BD31-4B8C-83A1-F6EECF244321}">
                <p14:modId xmlns:p14="http://schemas.microsoft.com/office/powerpoint/2010/main" val="3818225794"/>
              </p:ext>
            </p:extLst>
          </p:nvPr>
        </p:nvGraphicFramePr>
        <p:xfrm>
          <a:off x="899046" y="1957683"/>
          <a:ext cx="2268537" cy="765175"/>
        </p:xfrm>
        <a:graphic>
          <a:graphicData uri="http://schemas.openxmlformats.org/presentationml/2006/ole">
            <mc:AlternateContent xmlns:mc="http://schemas.openxmlformats.org/markup-compatibility/2006">
              <mc:Choice xmlns:v="urn:schemas-microsoft-com:vml" Requires="v">
                <p:oleObj spid="_x0000_s16559" name="Equation" r:id="rId4" imgW="1358640" imgH="457200" progId="Equation.DSMT4">
                  <p:embed/>
                </p:oleObj>
              </mc:Choice>
              <mc:Fallback>
                <p:oleObj name="Equation" r:id="rId4" imgW="1358640" imgH="457200" progId="Equation.DSMT4">
                  <p:embed/>
                  <p:pic>
                    <p:nvPicPr>
                      <p:cNvPr id="18" name="Objekt 17"/>
                      <p:cNvPicPr>
                        <a:picLocks noChangeAspect="1" noChangeArrowheads="1"/>
                      </p:cNvPicPr>
                      <p:nvPr/>
                    </p:nvPicPr>
                    <p:blipFill>
                      <a:blip r:embed="rId5"/>
                      <a:srcRect/>
                      <a:stretch>
                        <a:fillRect/>
                      </a:stretch>
                    </p:blipFill>
                    <p:spPr bwMode="auto">
                      <a:xfrm>
                        <a:off x="899046" y="1957683"/>
                        <a:ext cx="2268537"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kt 7"/>
          <p:cNvGraphicFramePr>
            <a:graphicFrameLocks noChangeAspect="1"/>
          </p:cNvGraphicFramePr>
          <p:nvPr>
            <p:extLst>
              <p:ext uri="{D42A27DB-BD31-4B8C-83A1-F6EECF244321}">
                <p14:modId xmlns:p14="http://schemas.microsoft.com/office/powerpoint/2010/main" val="322596750"/>
              </p:ext>
            </p:extLst>
          </p:nvPr>
        </p:nvGraphicFramePr>
        <p:xfrm>
          <a:off x="899046" y="2824207"/>
          <a:ext cx="1717675" cy="382587"/>
        </p:xfrm>
        <a:graphic>
          <a:graphicData uri="http://schemas.openxmlformats.org/presentationml/2006/ole">
            <mc:AlternateContent xmlns:mc="http://schemas.openxmlformats.org/markup-compatibility/2006">
              <mc:Choice xmlns:v="urn:schemas-microsoft-com:vml" Requires="v">
                <p:oleObj spid="_x0000_s16560" name="Equation" r:id="rId6" imgW="1028520" imgH="228600" progId="Equation.DSMT4">
                  <p:embed/>
                </p:oleObj>
              </mc:Choice>
              <mc:Fallback>
                <p:oleObj name="Equation" r:id="rId6" imgW="1028520" imgH="228600" progId="Equation.DSMT4">
                  <p:embed/>
                  <p:pic>
                    <p:nvPicPr>
                      <p:cNvPr id="7" name="Objekt 6"/>
                      <p:cNvPicPr>
                        <a:picLocks noChangeAspect="1" noChangeArrowheads="1"/>
                      </p:cNvPicPr>
                      <p:nvPr/>
                    </p:nvPicPr>
                    <p:blipFill>
                      <a:blip r:embed="rId7"/>
                      <a:srcRect/>
                      <a:stretch>
                        <a:fillRect/>
                      </a:stretch>
                    </p:blipFill>
                    <p:spPr bwMode="auto">
                      <a:xfrm>
                        <a:off x="899046" y="2824207"/>
                        <a:ext cx="17176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kt 8"/>
          <p:cNvGraphicFramePr>
            <a:graphicFrameLocks noChangeAspect="1"/>
          </p:cNvGraphicFramePr>
          <p:nvPr>
            <p:extLst>
              <p:ext uri="{D42A27DB-BD31-4B8C-83A1-F6EECF244321}">
                <p14:modId xmlns:p14="http://schemas.microsoft.com/office/powerpoint/2010/main" val="3929506917"/>
              </p:ext>
            </p:extLst>
          </p:nvPr>
        </p:nvGraphicFramePr>
        <p:xfrm>
          <a:off x="899046" y="3985261"/>
          <a:ext cx="2100262" cy="722313"/>
        </p:xfrm>
        <a:graphic>
          <a:graphicData uri="http://schemas.openxmlformats.org/presentationml/2006/ole">
            <mc:AlternateContent xmlns:mc="http://schemas.openxmlformats.org/markup-compatibility/2006">
              <mc:Choice xmlns:v="urn:schemas-microsoft-com:vml" Requires="v">
                <p:oleObj spid="_x0000_s16561" name="Equation" r:id="rId8" imgW="1257120" imgH="431640" progId="Equation.DSMT4">
                  <p:embed/>
                </p:oleObj>
              </mc:Choice>
              <mc:Fallback>
                <p:oleObj name="Equation" r:id="rId8" imgW="1257120" imgH="431640" progId="Equation.DSMT4">
                  <p:embed/>
                  <p:pic>
                    <p:nvPicPr>
                      <p:cNvPr id="7" name="Objekt 6"/>
                      <p:cNvPicPr>
                        <a:picLocks noChangeAspect="1" noChangeArrowheads="1"/>
                      </p:cNvPicPr>
                      <p:nvPr/>
                    </p:nvPicPr>
                    <p:blipFill>
                      <a:blip r:embed="rId9"/>
                      <a:srcRect/>
                      <a:stretch>
                        <a:fillRect/>
                      </a:stretch>
                    </p:blipFill>
                    <p:spPr bwMode="auto">
                      <a:xfrm>
                        <a:off x="899046" y="3985261"/>
                        <a:ext cx="2100262"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kt 10"/>
          <p:cNvGraphicFramePr>
            <a:graphicFrameLocks noChangeAspect="1"/>
          </p:cNvGraphicFramePr>
          <p:nvPr>
            <p:extLst>
              <p:ext uri="{D42A27DB-BD31-4B8C-83A1-F6EECF244321}">
                <p14:modId xmlns:p14="http://schemas.microsoft.com/office/powerpoint/2010/main" val="1814984127"/>
              </p:ext>
            </p:extLst>
          </p:nvPr>
        </p:nvGraphicFramePr>
        <p:xfrm>
          <a:off x="899046" y="5424337"/>
          <a:ext cx="2736850" cy="765175"/>
        </p:xfrm>
        <a:graphic>
          <a:graphicData uri="http://schemas.openxmlformats.org/presentationml/2006/ole">
            <mc:AlternateContent xmlns:mc="http://schemas.openxmlformats.org/markup-compatibility/2006">
              <mc:Choice xmlns:v="urn:schemas-microsoft-com:vml" Requires="v">
                <p:oleObj spid="_x0000_s16562" name="Equation" r:id="rId10" imgW="1638000" imgH="457200" progId="Equation.DSMT4">
                  <p:embed/>
                </p:oleObj>
              </mc:Choice>
              <mc:Fallback>
                <p:oleObj name="Equation" r:id="rId10" imgW="1638000" imgH="457200" progId="Equation.DSMT4">
                  <p:embed/>
                  <p:pic>
                    <p:nvPicPr>
                      <p:cNvPr id="9" name="Objekt 8"/>
                      <p:cNvPicPr>
                        <a:picLocks noChangeAspect="1" noChangeArrowheads="1"/>
                      </p:cNvPicPr>
                      <p:nvPr/>
                    </p:nvPicPr>
                    <p:blipFill>
                      <a:blip r:embed="rId11"/>
                      <a:srcRect/>
                      <a:stretch>
                        <a:fillRect/>
                      </a:stretch>
                    </p:blipFill>
                    <p:spPr bwMode="auto">
                      <a:xfrm>
                        <a:off x="899046" y="5424337"/>
                        <a:ext cx="27368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028965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Topics of this lecture</a:t>
            </a:r>
            <a:endParaRPr lang="en-US" dirty="0"/>
          </a:p>
        </p:txBody>
      </p:sp>
      <p:sp>
        <p:nvSpPr>
          <p:cNvPr id="3" name="Inhaltsplatzhalter 2"/>
          <p:cNvSpPr>
            <a:spLocks noGrp="1"/>
          </p:cNvSpPr>
          <p:nvPr>
            <p:ph idx="1"/>
          </p:nvPr>
        </p:nvSpPr>
        <p:spPr>
          <a:xfrm>
            <a:off x="217488" y="1050925"/>
            <a:ext cx="8674992" cy="5402857"/>
          </a:xfrm>
        </p:spPr>
        <p:txBody>
          <a:bodyPr/>
          <a:lstStyle/>
          <a:p>
            <a:pPr>
              <a:lnSpc>
                <a:spcPct val="150000"/>
              </a:lnSpc>
            </a:pPr>
            <a:r>
              <a:rPr lang="en-US" dirty="0" smtClean="0">
                <a:solidFill>
                  <a:srgbClr val="000000"/>
                </a:solidFill>
                <a:latin typeface="FranklinGothic-Book"/>
              </a:rPr>
              <a:t>Purpose of descriptive </a:t>
            </a:r>
            <a:r>
              <a:rPr lang="en-US" dirty="0">
                <a:solidFill>
                  <a:srgbClr val="000000"/>
                </a:solidFill>
                <a:latin typeface="FranklinGothic-Book"/>
              </a:rPr>
              <a:t>vs. predictive </a:t>
            </a:r>
            <a:r>
              <a:rPr lang="en-US" dirty="0" smtClean="0">
                <a:solidFill>
                  <a:srgbClr val="000000"/>
                </a:solidFill>
                <a:latin typeface="FranklinGothic-Book"/>
              </a:rPr>
              <a:t>regression models</a:t>
            </a:r>
            <a:endParaRPr lang="en-US" dirty="0">
              <a:solidFill>
                <a:srgbClr val="000000"/>
              </a:solidFill>
              <a:latin typeface="FranklinGothic-Book"/>
            </a:endParaRPr>
          </a:p>
          <a:p>
            <a:pPr>
              <a:lnSpc>
                <a:spcPct val="150000"/>
              </a:lnSpc>
            </a:pPr>
            <a:r>
              <a:rPr lang="en-US" dirty="0" smtClean="0">
                <a:solidFill>
                  <a:srgbClr val="000000"/>
                </a:solidFill>
                <a:latin typeface="FranklinGothic-Book"/>
              </a:rPr>
              <a:t>What data do we need for predictive modeling</a:t>
            </a:r>
          </a:p>
          <a:p>
            <a:pPr>
              <a:lnSpc>
                <a:spcPct val="150000"/>
              </a:lnSpc>
            </a:pPr>
            <a:r>
              <a:rPr lang="en-US" dirty="0" smtClean="0">
                <a:solidFill>
                  <a:srgbClr val="000000"/>
                </a:solidFill>
                <a:latin typeface="FranklinGothic-Book"/>
              </a:rPr>
              <a:t>Rigid vs flexible models: </a:t>
            </a:r>
            <a:r>
              <a:rPr lang="en-US" dirty="0" err="1" smtClean="0">
                <a:solidFill>
                  <a:srgbClr val="000000"/>
                </a:solidFill>
                <a:latin typeface="FranklinGothic-Book"/>
              </a:rPr>
              <a:t>Underfitting</a:t>
            </a:r>
            <a:r>
              <a:rPr lang="en-US" dirty="0" smtClean="0">
                <a:solidFill>
                  <a:srgbClr val="000000"/>
                </a:solidFill>
                <a:latin typeface="FranklinGothic-Book"/>
              </a:rPr>
              <a:t>/Overfitting or Bias/Variance</a:t>
            </a:r>
          </a:p>
          <a:p>
            <a:pPr>
              <a:lnSpc>
                <a:spcPct val="150000"/>
              </a:lnSpc>
            </a:pPr>
            <a:r>
              <a:rPr lang="en-US" dirty="0" smtClean="0">
                <a:solidFill>
                  <a:srgbClr val="000000"/>
                </a:solidFill>
                <a:latin typeface="FranklinGothic-Book"/>
              </a:rPr>
              <a:t>How to evaluate a predictive regression model: MSE on new </a:t>
            </a:r>
            <a:r>
              <a:rPr lang="en-US" dirty="0" smtClean="0">
                <a:solidFill>
                  <a:srgbClr val="000000"/>
                </a:solidFill>
                <a:latin typeface="FranklinGothic-Book"/>
              </a:rPr>
              <a:t>data</a:t>
            </a:r>
          </a:p>
          <a:p>
            <a:pPr>
              <a:lnSpc>
                <a:spcPct val="150000"/>
              </a:lnSpc>
            </a:pPr>
            <a:r>
              <a:rPr lang="en-US" dirty="0" smtClean="0">
                <a:solidFill>
                  <a:srgbClr val="000000"/>
                </a:solidFill>
                <a:latin typeface="FranklinGothic-Book"/>
              </a:rPr>
              <a:t>Shrinkage of parameter in linear models help to get better predictions</a:t>
            </a:r>
          </a:p>
          <a:p>
            <a:pPr>
              <a:lnSpc>
                <a:spcPct val="150000"/>
              </a:lnSpc>
            </a:pPr>
            <a:r>
              <a:rPr lang="en-US" dirty="0" smtClean="0">
                <a:solidFill>
                  <a:srgbClr val="000000"/>
                </a:solidFill>
                <a:latin typeface="FranklinGothic-Book"/>
              </a:rPr>
              <a:t>Lasso or ridge regression yield good prediction models</a:t>
            </a:r>
            <a:endParaRPr lang="en-US" dirty="0">
              <a:solidFill>
                <a:srgbClr val="000000"/>
              </a:solidFill>
              <a:latin typeface="FranklinGothic-Book"/>
            </a:endParaRPr>
          </a:p>
          <a:p>
            <a:pPr>
              <a:lnSpc>
                <a:spcPct val="150000"/>
              </a:lnSpc>
            </a:pPr>
            <a:r>
              <a:rPr lang="en-US" dirty="0" smtClean="0">
                <a:solidFill>
                  <a:srgbClr val="000000"/>
                </a:solidFill>
                <a:latin typeface="FranklinGothic-Book"/>
              </a:rPr>
              <a:t>Regression to the mean and why this matters in medicine</a:t>
            </a:r>
          </a:p>
          <a:p>
            <a:pPr>
              <a:lnSpc>
                <a:spcPct val="150000"/>
              </a:lnSpc>
            </a:pPr>
            <a:r>
              <a:rPr lang="en-US" dirty="0" smtClean="0">
                <a:solidFill>
                  <a:srgbClr val="000000"/>
                </a:solidFill>
                <a:latin typeface="FranklinGothic-Book"/>
              </a:rPr>
              <a:t>The best descriptive model is often not the best predictive model</a:t>
            </a:r>
            <a:endParaRPr lang="en-US" dirty="0"/>
          </a:p>
        </p:txBody>
      </p:sp>
    </p:spTree>
    <p:extLst>
      <p:ext uri="{BB962C8B-B14F-4D97-AF65-F5344CB8AC3E}">
        <p14:creationId xmlns:p14="http://schemas.microsoft.com/office/powerpoint/2010/main" val="33950775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8614"/>
            <a:ext cx="8496944" cy="634082"/>
          </a:xfrm>
        </p:spPr>
        <p:txBody>
          <a:bodyPr>
            <a:normAutofit/>
          </a:bodyPr>
          <a:lstStyle/>
          <a:p>
            <a:r>
              <a:rPr lang="en-US" dirty="0" smtClean="0"/>
              <a:t>A simple example in R: Splitting data in train and test</a:t>
            </a:r>
            <a:endParaRPr lang="en-US" dirty="0"/>
          </a:p>
        </p:txBody>
      </p:sp>
      <p:sp>
        <p:nvSpPr>
          <p:cNvPr id="4" name="Textfeld 3"/>
          <p:cNvSpPr txBox="1"/>
          <p:nvPr/>
        </p:nvSpPr>
        <p:spPr>
          <a:xfrm>
            <a:off x="467544" y="836712"/>
            <a:ext cx="7629012" cy="5355312"/>
          </a:xfrm>
          <a:prstGeom prst="rect">
            <a:avLst/>
          </a:prstGeom>
          <a:noFill/>
        </p:spPr>
        <p:txBody>
          <a:bodyPr wrap="none" rtlCol="0">
            <a:spAutoFit/>
          </a:bodyPr>
          <a:lstStyle/>
          <a:p>
            <a:r>
              <a:rPr lang="en-US" dirty="0" err="1" smtClean="0">
                <a:latin typeface="Courier New" panose="02070309020205020404" pitchFamily="49" charset="0"/>
                <a:cs typeface="Courier New" panose="02070309020205020404" pitchFamily="49" charset="0"/>
              </a:rPr>
              <a:t>dat</a:t>
            </a:r>
            <a:r>
              <a:rPr lang="en-US" dirty="0" smtClean="0">
                <a:latin typeface="Courier New" panose="02070309020205020404" pitchFamily="49" charset="0"/>
                <a:cs typeface="Courier New" panose="02070309020205020404" pitchFamily="49" charset="0"/>
              </a:rPr>
              <a:t>=cars  # this data set is part of standard R</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head(</a:t>
            </a:r>
            <a:r>
              <a:rPr lang="en-US" dirty="0" err="1">
                <a:latin typeface="Courier New" panose="02070309020205020404" pitchFamily="49" charset="0"/>
                <a:cs typeface="Courier New" panose="02070309020205020404" pitchFamily="49" charset="0"/>
              </a:rPr>
              <a:t>dat</a:t>
            </a:r>
            <a:r>
              <a:rPr lang="en-US" dirty="0">
                <a:latin typeface="Courier New" panose="02070309020205020404" pitchFamily="49" charset="0"/>
                <a:cs typeface="Courier New" panose="02070309020205020404" pitchFamily="49" charset="0"/>
              </a:rPr>
              <a:t>)  # display head of </a:t>
            </a:r>
            <a:r>
              <a:rPr lang="en-US" dirty="0" err="1">
                <a:latin typeface="Courier New" panose="02070309020205020404" pitchFamily="49" charset="0"/>
                <a:cs typeface="Courier New" panose="02070309020205020404" pitchFamily="49" charset="0"/>
              </a:rPr>
              <a:t>data.frame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speed </a:t>
            </a:r>
            <a:r>
              <a:rPr lang="en-US" dirty="0" err="1">
                <a:latin typeface="Courier New" panose="02070309020205020404" pitchFamily="49" charset="0"/>
                <a:cs typeface="Courier New" panose="02070309020205020404" pitchFamily="49" charset="0"/>
              </a:rPr>
              <a:t>dist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#&gt; 1     4    2</a:t>
            </a:r>
          </a:p>
          <a:p>
            <a:r>
              <a:rPr lang="en-US" dirty="0">
                <a:latin typeface="Courier New" panose="02070309020205020404" pitchFamily="49" charset="0"/>
                <a:cs typeface="Courier New" panose="02070309020205020404" pitchFamily="49" charset="0"/>
              </a:rPr>
              <a:t>#&gt; 2     4   10</a:t>
            </a:r>
          </a:p>
          <a:p>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Randomly split data into </a:t>
            </a:r>
            <a:r>
              <a:rPr lang="en-US" dirty="0">
                <a:latin typeface="Courier New" panose="02070309020205020404" pitchFamily="49" charset="0"/>
                <a:cs typeface="Courier New" panose="02070309020205020404" pitchFamily="49" charset="0"/>
              </a:rPr>
              <a:t>Training and Test </a:t>
            </a:r>
            <a:r>
              <a:rPr lang="en-US" dirty="0" smtClean="0">
                <a:latin typeface="Courier New" panose="02070309020205020404" pitchFamily="49" charset="0"/>
                <a:cs typeface="Courier New" panose="02070309020205020404" pitchFamily="49" charset="0"/>
              </a:rPr>
              <a:t>data</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set.seed</a:t>
            </a:r>
            <a:r>
              <a:rPr lang="en-US" dirty="0">
                <a:latin typeface="Courier New" panose="02070309020205020404" pitchFamily="49" charset="0"/>
                <a:cs typeface="Courier New" panose="02070309020205020404" pitchFamily="49" charset="0"/>
              </a:rPr>
              <a:t>(100)  # </a:t>
            </a:r>
            <a:r>
              <a:rPr lang="en-US" dirty="0" smtClean="0">
                <a:latin typeface="Courier New" panose="02070309020205020404" pitchFamily="49" charset="0"/>
                <a:cs typeface="Courier New" panose="02070309020205020404" pitchFamily="49" charset="0"/>
              </a:rPr>
              <a:t>for reproducibility</a:t>
            </a:r>
          </a:p>
          <a:p>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row indices for training </a:t>
            </a:r>
            <a:r>
              <a:rPr lang="en-US" dirty="0" smtClean="0">
                <a:latin typeface="Courier New" panose="02070309020205020404" pitchFamily="49" charset="0"/>
                <a:cs typeface="Courier New" panose="02070309020205020404" pitchFamily="49" charset="0"/>
              </a:rPr>
              <a:t>data</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trainingRowIndex</a:t>
            </a:r>
            <a:r>
              <a:rPr lang="en-US" dirty="0">
                <a:latin typeface="Courier New" panose="02070309020205020404" pitchFamily="49" charset="0"/>
                <a:cs typeface="Courier New" panose="02070309020205020404" pitchFamily="49" charset="0"/>
              </a:rPr>
              <a:t> &lt;- sample(1:nrow(</a:t>
            </a:r>
            <a:r>
              <a:rPr lang="en-US" dirty="0" err="1">
                <a:latin typeface="Courier New" panose="02070309020205020404" pitchFamily="49" charset="0"/>
                <a:cs typeface="Courier New" panose="02070309020205020404" pitchFamily="49" charset="0"/>
              </a:rPr>
              <a:t>dat</a:t>
            </a:r>
            <a:r>
              <a:rPr lang="en-US" dirty="0">
                <a:latin typeface="Courier New" panose="02070309020205020404" pitchFamily="49" charset="0"/>
                <a:cs typeface="Courier New" panose="02070309020205020404" pitchFamily="49" charset="0"/>
              </a:rPr>
              <a:t>), 0.8*</a:t>
            </a:r>
            <a:r>
              <a:rPr lang="en-US" dirty="0" err="1">
                <a:latin typeface="Courier New" panose="02070309020205020404" pitchFamily="49" charset="0"/>
                <a:cs typeface="Courier New" panose="02070309020205020404" pitchFamily="49" charset="0"/>
              </a:rPr>
              <a:t>nrow</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dat</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train data set:</a:t>
            </a:r>
          </a:p>
          <a:p>
            <a:r>
              <a:rPr lang="en-US" dirty="0" smtClean="0">
                <a:latin typeface="Courier New" panose="02070309020205020404" pitchFamily="49" charset="0"/>
                <a:cs typeface="Courier New" panose="02070309020205020404" pitchFamily="49" charset="0"/>
              </a:rPr>
              <a:t>train </a:t>
            </a:r>
            <a:r>
              <a:rPr lang="en-US" dirty="0">
                <a:latin typeface="Courier New" panose="02070309020205020404" pitchFamily="49" charset="0"/>
                <a:cs typeface="Courier New" panose="02070309020205020404" pitchFamily="49" charset="0"/>
              </a:rPr>
              <a:t>&lt;- </a:t>
            </a:r>
            <a:r>
              <a:rPr lang="en-US" dirty="0" err="1">
                <a:latin typeface="Courier New" panose="02070309020205020404" pitchFamily="49" charset="0"/>
                <a:cs typeface="Courier New" panose="02070309020205020404" pitchFamily="49" charset="0"/>
              </a:rPr>
              <a:t>dat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trainingRowIndex</a:t>
            </a:r>
            <a:r>
              <a:rPr lang="en-US" dirty="0">
                <a:latin typeface="Courier New" panose="02070309020205020404" pitchFamily="49" charset="0"/>
                <a:cs typeface="Courier New" panose="02070309020205020404" pitchFamily="49" charset="0"/>
              </a:rPr>
              <a:t>, ] </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test data set:</a:t>
            </a:r>
          </a:p>
          <a:p>
            <a:r>
              <a:rPr lang="en-US" dirty="0" smtClean="0">
                <a:latin typeface="Courier New" panose="02070309020205020404" pitchFamily="49" charset="0"/>
                <a:cs typeface="Courier New" panose="02070309020205020404" pitchFamily="49" charset="0"/>
              </a:rPr>
              <a:t>test </a:t>
            </a:r>
            <a:r>
              <a:rPr lang="en-US" dirty="0">
                <a:latin typeface="Courier New" panose="02070309020205020404" pitchFamily="49" charset="0"/>
                <a:cs typeface="Courier New" panose="02070309020205020404" pitchFamily="49" charset="0"/>
              </a:rPr>
              <a:t>&lt;- </a:t>
            </a:r>
            <a:r>
              <a:rPr lang="en-US" dirty="0" err="1">
                <a:latin typeface="Courier New" panose="02070309020205020404" pitchFamily="49" charset="0"/>
                <a:cs typeface="Courier New" panose="02070309020205020404" pitchFamily="49" charset="0"/>
              </a:rPr>
              <a:t>dat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trainingRowIndex</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5" name="Textfeld 4"/>
          <p:cNvSpPr txBox="1"/>
          <p:nvPr/>
        </p:nvSpPr>
        <p:spPr>
          <a:xfrm>
            <a:off x="323528" y="6525344"/>
            <a:ext cx="3403496" cy="261610"/>
          </a:xfrm>
          <a:prstGeom prst="rect">
            <a:avLst/>
          </a:prstGeom>
          <a:noFill/>
        </p:spPr>
        <p:txBody>
          <a:bodyPr wrap="none" rtlCol="0">
            <a:spAutoFit/>
          </a:bodyPr>
          <a:lstStyle/>
          <a:p>
            <a:r>
              <a:rPr lang="en-US" sz="1100" dirty="0" smtClean="0"/>
              <a:t>Inspired by: </a:t>
            </a:r>
            <a:r>
              <a:rPr lang="en-US" sz="1100" dirty="0" smtClean="0">
                <a:hlinkClick r:id="rId2"/>
              </a:rPr>
              <a:t>http://r-statistics.co/Linear-Regression.html</a:t>
            </a:r>
            <a:endParaRPr lang="en-US" sz="1100" dirty="0"/>
          </a:p>
        </p:txBody>
      </p:sp>
    </p:spTree>
    <p:extLst>
      <p:ext uri="{BB962C8B-B14F-4D97-AF65-F5344CB8AC3E}">
        <p14:creationId xmlns:p14="http://schemas.microsoft.com/office/powerpoint/2010/main" val="41832890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8614"/>
            <a:ext cx="8712968" cy="994122"/>
          </a:xfrm>
        </p:spPr>
        <p:txBody>
          <a:bodyPr>
            <a:normAutofit/>
          </a:bodyPr>
          <a:lstStyle/>
          <a:p>
            <a:r>
              <a:rPr lang="en-US" dirty="0" smtClean="0"/>
              <a:t>A simple example in R: fitting a linear regression model</a:t>
            </a:r>
            <a:br>
              <a:rPr lang="en-US" dirty="0" smtClean="0"/>
            </a:br>
            <a:endParaRPr lang="en-US" dirty="0"/>
          </a:p>
        </p:txBody>
      </p:sp>
      <p:sp>
        <p:nvSpPr>
          <p:cNvPr id="4" name="Textfeld 3"/>
          <p:cNvSpPr txBox="1"/>
          <p:nvPr/>
        </p:nvSpPr>
        <p:spPr>
          <a:xfrm>
            <a:off x="323528" y="1052736"/>
            <a:ext cx="804258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Build the model on training data -</a:t>
            </a:r>
          </a:p>
          <a:p>
            <a:r>
              <a:rPr lang="en-US" dirty="0" err="1">
                <a:latin typeface="Courier New" panose="02070309020205020404" pitchFamily="49" charset="0"/>
                <a:cs typeface="Courier New" panose="02070309020205020404" pitchFamily="49" charset="0"/>
              </a:rPr>
              <a:t>lmMod</a:t>
            </a:r>
            <a:r>
              <a:rPr lang="en-US" dirty="0">
                <a:latin typeface="Courier New" panose="02070309020205020404" pitchFamily="49" charset="0"/>
                <a:cs typeface="Courier New" panose="02070309020205020404" pitchFamily="49" charset="0"/>
              </a:rPr>
              <a:t> &lt;- lm(</a:t>
            </a:r>
            <a:r>
              <a:rPr lang="en-US" dirty="0" err="1">
                <a:latin typeface="Courier New" panose="02070309020205020404" pitchFamily="49" charset="0"/>
                <a:cs typeface="Courier New" panose="02070309020205020404" pitchFamily="49" charset="0"/>
              </a:rPr>
              <a:t>dist</a:t>
            </a:r>
            <a:r>
              <a:rPr lang="en-US" dirty="0">
                <a:latin typeface="Courier New" panose="02070309020205020404" pitchFamily="49" charset="0"/>
                <a:cs typeface="Courier New" panose="02070309020205020404" pitchFamily="49" charset="0"/>
              </a:rPr>
              <a:t> ~ speed, data=train)  # build the model</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we get some performance measure from the summary output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summary(</a:t>
            </a:r>
            <a:r>
              <a:rPr lang="en-US" dirty="0" err="1" smtClean="0">
                <a:latin typeface="Courier New" panose="02070309020205020404" pitchFamily="49" charset="0"/>
                <a:cs typeface="Courier New" panose="02070309020205020404" pitchFamily="49" charset="0"/>
              </a:rPr>
              <a:t>lmMod</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Geschweifte Klammer rechts 2"/>
          <p:cNvSpPr/>
          <p:nvPr/>
        </p:nvSpPr>
        <p:spPr>
          <a:xfrm>
            <a:off x="5801063" y="3687455"/>
            <a:ext cx="144016" cy="720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feld 4"/>
          <p:cNvSpPr txBox="1"/>
          <p:nvPr/>
        </p:nvSpPr>
        <p:spPr>
          <a:xfrm>
            <a:off x="6084168" y="3649357"/>
            <a:ext cx="2520280" cy="923330"/>
          </a:xfrm>
          <a:prstGeom prst="rect">
            <a:avLst/>
          </a:prstGeom>
          <a:noFill/>
        </p:spPr>
        <p:txBody>
          <a:bodyPr wrap="square" rtlCol="0">
            <a:spAutoFit/>
          </a:bodyPr>
          <a:lstStyle/>
          <a:p>
            <a:r>
              <a:rPr lang="en-US" dirty="0" err="1" smtClean="0">
                <a:solidFill>
                  <a:srgbClr val="0070C0"/>
                </a:solidFill>
              </a:rPr>
              <a:t>Peformance</a:t>
            </a:r>
            <a:r>
              <a:rPr lang="en-US" dirty="0" smtClean="0">
                <a:solidFill>
                  <a:srgbClr val="0070C0"/>
                </a:solidFill>
              </a:rPr>
              <a:t> metrics to evaluate the fit on the </a:t>
            </a:r>
            <a:r>
              <a:rPr lang="en-US" dirty="0">
                <a:solidFill>
                  <a:srgbClr val="0070C0"/>
                </a:solidFill>
              </a:rPr>
              <a:t>training data</a:t>
            </a:r>
          </a:p>
        </p:txBody>
      </p:sp>
      <p:sp>
        <p:nvSpPr>
          <p:cNvPr id="6" name="Textfeld 5"/>
          <p:cNvSpPr txBox="1"/>
          <p:nvPr/>
        </p:nvSpPr>
        <p:spPr>
          <a:xfrm>
            <a:off x="395536" y="5661248"/>
            <a:ext cx="7970578" cy="369332"/>
          </a:xfrm>
          <a:prstGeom prst="rect">
            <a:avLst/>
          </a:prstGeom>
          <a:noFill/>
        </p:spPr>
        <p:txBody>
          <a:bodyPr wrap="square" rtlCol="0">
            <a:spAutoFit/>
          </a:bodyPr>
          <a:lstStyle/>
          <a:p>
            <a:r>
              <a:rPr lang="en-US" dirty="0" smtClean="0"/>
              <a:t>Remark: Do residual analysis to check that the model assumptions are not violated. </a:t>
            </a:r>
            <a:endParaRPr lang="en-US" dirty="0"/>
          </a:p>
        </p:txBody>
      </p:sp>
      <p:sp>
        <p:nvSpPr>
          <p:cNvPr id="7" name="Textfeld 6"/>
          <p:cNvSpPr txBox="1"/>
          <p:nvPr/>
        </p:nvSpPr>
        <p:spPr>
          <a:xfrm>
            <a:off x="323528" y="6525344"/>
            <a:ext cx="3403496" cy="261610"/>
          </a:xfrm>
          <a:prstGeom prst="rect">
            <a:avLst/>
          </a:prstGeom>
          <a:noFill/>
        </p:spPr>
        <p:txBody>
          <a:bodyPr wrap="none" rtlCol="0">
            <a:spAutoFit/>
          </a:bodyPr>
          <a:lstStyle/>
          <a:p>
            <a:r>
              <a:rPr lang="en-US" sz="1100" dirty="0" smtClean="0"/>
              <a:t>Inspired by: </a:t>
            </a:r>
            <a:r>
              <a:rPr lang="en-US" sz="1100" dirty="0" smtClean="0">
                <a:hlinkClick r:id="rId2"/>
              </a:rPr>
              <a:t>http://r-statistics.co/Linear-Regression.html</a:t>
            </a:r>
            <a:endParaRPr lang="en-US" sz="1100" dirty="0"/>
          </a:p>
        </p:txBody>
      </p:sp>
      <p:pic>
        <p:nvPicPr>
          <p:cNvPr id="8" name="Grafik 7"/>
          <p:cNvPicPr>
            <a:picLocks noChangeAspect="1"/>
          </p:cNvPicPr>
          <p:nvPr/>
        </p:nvPicPr>
        <p:blipFill>
          <a:blip r:embed="rId3"/>
          <a:stretch>
            <a:fillRect/>
          </a:stretch>
        </p:blipFill>
        <p:spPr>
          <a:xfrm>
            <a:off x="400677" y="2585784"/>
            <a:ext cx="5395245" cy="1805454"/>
          </a:xfrm>
          <a:prstGeom prst="rect">
            <a:avLst/>
          </a:prstGeom>
        </p:spPr>
      </p:pic>
    </p:spTree>
    <p:extLst>
      <p:ext uri="{BB962C8B-B14F-4D97-AF65-F5344CB8AC3E}">
        <p14:creationId xmlns:p14="http://schemas.microsoft.com/office/powerpoint/2010/main" val="4763257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8614"/>
            <a:ext cx="8892480" cy="994122"/>
          </a:xfrm>
        </p:spPr>
        <p:txBody>
          <a:bodyPr>
            <a:normAutofit/>
          </a:bodyPr>
          <a:lstStyle/>
          <a:p>
            <a:r>
              <a:rPr lang="en-US" dirty="0" smtClean="0"/>
              <a:t>A simple example in R: determine predictions on test data</a:t>
            </a:r>
            <a:endParaRPr lang="en-US" dirty="0"/>
          </a:p>
        </p:txBody>
      </p:sp>
      <p:sp>
        <p:nvSpPr>
          <p:cNvPr id="4" name="Textfeld 3"/>
          <p:cNvSpPr txBox="1"/>
          <p:nvPr/>
        </p:nvSpPr>
        <p:spPr>
          <a:xfrm>
            <a:off x="683568" y="1269915"/>
            <a:ext cx="6939720" cy="4247317"/>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 predict </a:t>
            </a:r>
            <a:r>
              <a:rPr lang="en-US" dirty="0" err="1" smtClean="0">
                <a:latin typeface="Courier New" panose="02070309020205020404" pitchFamily="49" charset="0"/>
                <a:cs typeface="Courier New" panose="02070309020205020404" pitchFamily="49" charset="0"/>
              </a:rPr>
              <a:t>dist</a:t>
            </a:r>
            <a:r>
              <a:rPr lang="en-US" dirty="0" smtClean="0">
                <a:latin typeface="Courier New" panose="02070309020205020404" pitchFamily="49" charset="0"/>
                <a:cs typeface="Courier New" panose="02070309020205020404" pitchFamily="49" charset="0"/>
              </a:rPr>
              <a:t> on test data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test$distPred</a:t>
            </a:r>
            <a:r>
              <a:rPr lang="en-US" dirty="0">
                <a:latin typeface="Courier New" panose="02070309020205020404" pitchFamily="49" charset="0"/>
                <a:cs typeface="Courier New" panose="02070309020205020404" pitchFamily="49" charset="0"/>
              </a:rPr>
              <a:t> &lt;- predict(</a:t>
            </a:r>
            <a:r>
              <a:rPr lang="en-US" dirty="0" err="1">
                <a:latin typeface="Courier New" panose="02070309020205020404" pitchFamily="49" charset="0"/>
                <a:cs typeface="Courier New" panose="02070309020205020404" pitchFamily="49" charset="0"/>
              </a:rPr>
              <a:t>lmMod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newdata</a:t>
            </a:r>
            <a:r>
              <a:rPr lang="en-US" dirty="0">
                <a:latin typeface="Courier New" panose="02070309020205020404" pitchFamily="49" charset="0"/>
                <a:cs typeface="Courier New" panose="02070309020205020404" pitchFamily="49" charset="0"/>
              </a:rPr>
              <a:t>=test</a:t>
            </a:r>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test data with added column holding predictions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speed </a:t>
            </a:r>
            <a:r>
              <a:rPr lang="en-US" dirty="0" err="1">
                <a:latin typeface="Courier New" panose="02070309020205020404" pitchFamily="49" charset="0"/>
                <a:cs typeface="Courier New" panose="02070309020205020404" pitchFamily="49" charset="0"/>
              </a:rPr>
              <a:t>dist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distPred</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1      4    2 -5.392776</a:t>
            </a:r>
          </a:p>
          <a:p>
            <a:r>
              <a:rPr lang="en-US" dirty="0">
                <a:latin typeface="Courier New" panose="02070309020205020404" pitchFamily="49" charset="0"/>
                <a:cs typeface="Courier New" panose="02070309020205020404" pitchFamily="49" charset="0"/>
              </a:rPr>
              <a:t>4      7   22  7.555787</a:t>
            </a:r>
          </a:p>
          <a:p>
            <a:r>
              <a:rPr lang="en-US" dirty="0">
                <a:latin typeface="Courier New" panose="02070309020205020404" pitchFamily="49" charset="0"/>
                <a:cs typeface="Courier New" panose="02070309020205020404" pitchFamily="49" charset="0"/>
              </a:rPr>
              <a:t>8     10   26 20.504349</a:t>
            </a:r>
          </a:p>
          <a:p>
            <a:r>
              <a:rPr lang="en-US" dirty="0">
                <a:latin typeface="Courier New" panose="02070309020205020404" pitchFamily="49" charset="0"/>
                <a:cs typeface="Courier New" panose="02070309020205020404" pitchFamily="49" charset="0"/>
              </a:rPr>
              <a:t>20    14   26 37.769100</a:t>
            </a:r>
          </a:p>
          <a:p>
            <a:r>
              <a:rPr lang="en-US" dirty="0">
                <a:latin typeface="Courier New" panose="02070309020205020404" pitchFamily="49" charset="0"/>
                <a:cs typeface="Courier New" panose="02070309020205020404" pitchFamily="49" charset="0"/>
              </a:rPr>
              <a:t>26    15   54 42.085287</a:t>
            </a:r>
          </a:p>
          <a:p>
            <a:r>
              <a:rPr lang="en-US" dirty="0">
                <a:latin typeface="Courier New" panose="02070309020205020404" pitchFamily="49" charset="0"/>
                <a:cs typeface="Courier New" panose="02070309020205020404" pitchFamily="49" charset="0"/>
              </a:rPr>
              <a:t>31    17   50 50.717663</a:t>
            </a:r>
          </a:p>
          <a:p>
            <a:r>
              <a:rPr lang="en-US" dirty="0">
                <a:latin typeface="Courier New" panose="02070309020205020404" pitchFamily="49" charset="0"/>
                <a:cs typeface="Courier New" panose="02070309020205020404" pitchFamily="49" charset="0"/>
              </a:rPr>
              <a:t>37    19   46 59.350038</a:t>
            </a:r>
          </a:p>
          <a:p>
            <a:r>
              <a:rPr lang="en-US" dirty="0">
                <a:latin typeface="Courier New" panose="02070309020205020404" pitchFamily="49" charset="0"/>
                <a:cs typeface="Courier New" panose="02070309020205020404" pitchFamily="49" charset="0"/>
              </a:rPr>
              <a:t>39    20   32 63.666225</a:t>
            </a:r>
          </a:p>
          <a:p>
            <a:r>
              <a:rPr lang="en-US" dirty="0">
                <a:latin typeface="Courier New" panose="02070309020205020404" pitchFamily="49" charset="0"/>
                <a:cs typeface="Courier New" panose="02070309020205020404" pitchFamily="49" charset="0"/>
              </a:rPr>
              <a:t>40    20   48 63.666225</a:t>
            </a:r>
          </a:p>
          <a:p>
            <a:r>
              <a:rPr lang="en-US" dirty="0">
                <a:latin typeface="Courier New" panose="02070309020205020404" pitchFamily="49" charset="0"/>
                <a:cs typeface="Courier New" panose="02070309020205020404" pitchFamily="49" charset="0"/>
              </a:rPr>
              <a:t>42    20   56 63.666225</a:t>
            </a:r>
            <a:endParaRPr lang="en-US" dirty="0" smtClean="0">
              <a:latin typeface="Courier New" panose="02070309020205020404" pitchFamily="49" charset="0"/>
              <a:cs typeface="Courier New" panose="02070309020205020404" pitchFamily="49" charset="0"/>
            </a:endParaRPr>
          </a:p>
        </p:txBody>
      </p:sp>
      <p:sp>
        <p:nvSpPr>
          <p:cNvPr id="10" name="Textfeld 9"/>
          <p:cNvSpPr txBox="1"/>
          <p:nvPr/>
        </p:nvSpPr>
        <p:spPr>
          <a:xfrm>
            <a:off x="323528" y="6525344"/>
            <a:ext cx="3403496" cy="261610"/>
          </a:xfrm>
          <a:prstGeom prst="rect">
            <a:avLst/>
          </a:prstGeom>
          <a:noFill/>
        </p:spPr>
        <p:txBody>
          <a:bodyPr wrap="none" rtlCol="0">
            <a:spAutoFit/>
          </a:bodyPr>
          <a:lstStyle/>
          <a:p>
            <a:r>
              <a:rPr lang="en-US" sz="1100" dirty="0" smtClean="0"/>
              <a:t>Inspired by: </a:t>
            </a:r>
            <a:r>
              <a:rPr lang="en-US" sz="1100" dirty="0" smtClean="0">
                <a:hlinkClick r:id="rId2"/>
              </a:rPr>
              <a:t>http://r-statistics.co/Linear-Regression.html</a:t>
            </a:r>
            <a:endParaRPr lang="en-US" sz="1100" dirty="0"/>
          </a:p>
        </p:txBody>
      </p:sp>
    </p:spTree>
    <p:extLst>
      <p:ext uri="{BB962C8B-B14F-4D97-AF65-F5344CB8AC3E}">
        <p14:creationId xmlns:p14="http://schemas.microsoft.com/office/powerpoint/2010/main" val="16735126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7504" y="58614"/>
            <a:ext cx="9001000" cy="994122"/>
          </a:xfrm>
        </p:spPr>
        <p:txBody>
          <a:bodyPr>
            <a:normAutofit/>
          </a:bodyPr>
          <a:lstStyle/>
          <a:p>
            <a:r>
              <a:rPr lang="en-US" sz="2200" dirty="0" smtClean="0"/>
              <a:t>A simple example in R: determine MSE, MAPE for test data</a:t>
            </a:r>
            <a:endParaRPr lang="en-US" sz="2200" dirty="0"/>
          </a:p>
        </p:txBody>
      </p:sp>
      <p:sp>
        <p:nvSpPr>
          <p:cNvPr id="4" name="Textfeld 3"/>
          <p:cNvSpPr txBox="1"/>
          <p:nvPr/>
        </p:nvSpPr>
        <p:spPr>
          <a:xfrm>
            <a:off x="539552" y="1186525"/>
            <a:ext cx="8180445" cy="4247317"/>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 predict </a:t>
            </a:r>
            <a:r>
              <a:rPr lang="en-US" dirty="0" err="1" smtClean="0">
                <a:latin typeface="Courier New" panose="02070309020205020404" pitchFamily="49" charset="0"/>
                <a:cs typeface="Courier New" panose="02070309020205020404" pitchFamily="49" charset="0"/>
              </a:rPr>
              <a:t>dist</a:t>
            </a:r>
            <a:r>
              <a:rPr lang="en-US" dirty="0" smtClean="0">
                <a:latin typeface="Courier New" panose="02070309020205020404" pitchFamily="49" charset="0"/>
                <a:cs typeface="Courier New" panose="02070309020205020404" pitchFamily="49" charset="0"/>
              </a:rPr>
              <a:t> on test data </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test$distPred</a:t>
            </a:r>
            <a:r>
              <a:rPr lang="en-US" dirty="0">
                <a:latin typeface="Courier New" panose="02070309020205020404" pitchFamily="49" charset="0"/>
                <a:cs typeface="Courier New" panose="02070309020205020404" pitchFamily="49" charset="0"/>
              </a:rPr>
              <a:t> &lt;- predict(</a:t>
            </a:r>
            <a:r>
              <a:rPr lang="en-US" dirty="0" err="1">
                <a:latin typeface="Courier New" panose="02070309020205020404" pitchFamily="49" charset="0"/>
                <a:cs typeface="Courier New" panose="02070309020205020404" pitchFamily="49" charset="0"/>
              </a:rPr>
              <a:t>lmMod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newdata</a:t>
            </a:r>
            <a:r>
              <a:rPr lang="en-US" dirty="0">
                <a:latin typeface="Courier New" panose="02070309020205020404" pitchFamily="49" charset="0"/>
                <a:cs typeface="Courier New" panose="02070309020205020404" pitchFamily="49" charset="0"/>
              </a:rPr>
              <a:t>=test</a:t>
            </a:r>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determine MSE and MAPE of test predictions: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MSE &lt;- mean((</a:t>
            </a:r>
            <a:r>
              <a:rPr lang="en-US" dirty="0" err="1">
                <a:latin typeface="Courier New" panose="02070309020205020404" pitchFamily="49" charset="0"/>
                <a:cs typeface="Courier New" panose="02070309020205020404" pitchFamily="49" charset="0"/>
              </a:rPr>
              <a:t>test$dist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test$distPred</a:t>
            </a:r>
            <a:r>
              <a:rPr lang="en-US" dirty="0">
                <a:latin typeface="Courier New" panose="02070309020205020404" pitchFamily="49" charset="0"/>
                <a:cs typeface="Courier New" panose="02070309020205020404" pitchFamily="49" charset="0"/>
              </a:rPr>
              <a:t>)^2)  </a:t>
            </a:r>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MAPE &lt;- mean(abs((</a:t>
            </a:r>
            <a:r>
              <a:rPr lang="en-US" dirty="0" err="1">
                <a:latin typeface="Courier New" panose="02070309020205020404" pitchFamily="49" charset="0"/>
                <a:cs typeface="Courier New" panose="02070309020205020404" pitchFamily="49" charset="0"/>
              </a:rPr>
              <a:t>test$distPred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test$dist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test$dist</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MSE</a:t>
            </a:r>
          </a:p>
          <a:p>
            <a:r>
              <a:rPr lang="en-US" dirty="0">
                <a:latin typeface="Courier New" panose="02070309020205020404" pitchFamily="49" charset="0"/>
                <a:cs typeface="Courier New" panose="02070309020205020404" pitchFamily="49" charset="0"/>
              </a:rPr>
              <a:t>205.9653</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MAPE</a:t>
            </a:r>
          </a:p>
          <a:p>
            <a:r>
              <a:rPr lang="en-US" dirty="0" smtClean="0">
                <a:latin typeface="Courier New" panose="02070309020205020404" pitchFamily="49" charset="0"/>
                <a:cs typeface="Courier New" panose="02070309020205020404" pitchFamily="49" charset="0"/>
              </a:rPr>
              <a:t>0.6995032</a:t>
            </a:r>
          </a:p>
        </p:txBody>
      </p:sp>
      <p:sp>
        <p:nvSpPr>
          <p:cNvPr id="5" name="Geschweifte Klammer rechts 4"/>
          <p:cNvSpPr/>
          <p:nvPr/>
        </p:nvSpPr>
        <p:spPr>
          <a:xfrm>
            <a:off x="2699792" y="3717032"/>
            <a:ext cx="144016" cy="187220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feld 5"/>
          <p:cNvSpPr txBox="1"/>
          <p:nvPr/>
        </p:nvSpPr>
        <p:spPr>
          <a:xfrm>
            <a:off x="3181538" y="4161854"/>
            <a:ext cx="2520280" cy="923330"/>
          </a:xfrm>
          <a:prstGeom prst="rect">
            <a:avLst/>
          </a:prstGeom>
          <a:noFill/>
        </p:spPr>
        <p:txBody>
          <a:bodyPr wrap="square" rtlCol="0">
            <a:spAutoFit/>
          </a:bodyPr>
          <a:lstStyle/>
          <a:p>
            <a:r>
              <a:rPr lang="en-US" dirty="0" smtClean="0">
                <a:solidFill>
                  <a:srgbClr val="0070C0"/>
                </a:solidFill>
              </a:rPr>
              <a:t>Performance metrics to evaluate the predictions </a:t>
            </a:r>
            <a:r>
              <a:rPr lang="en-US" b="1" dirty="0" smtClean="0">
                <a:solidFill>
                  <a:srgbClr val="0070C0"/>
                </a:solidFill>
              </a:rPr>
              <a:t>on the test </a:t>
            </a:r>
            <a:r>
              <a:rPr lang="en-US" b="1" dirty="0">
                <a:solidFill>
                  <a:srgbClr val="0070C0"/>
                </a:solidFill>
              </a:rPr>
              <a:t>data</a:t>
            </a:r>
          </a:p>
        </p:txBody>
      </p:sp>
      <p:sp>
        <p:nvSpPr>
          <p:cNvPr id="7" name="Textfeld 6"/>
          <p:cNvSpPr txBox="1"/>
          <p:nvPr/>
        </p:nvSpPr>
        <p:spPr>
          <a:xfrm>
            <a:off x="323528" y="6525344"/>
            <a:ext cx="3403496" cy="261610"/>
          </a:xfrm>
          <a:prstGeom prst="rect">
            <a:avLst/>
          </a:prstGeom>
          <a:noFill/>
        </p:spPr>
        <p:txBody>
          <a:bodyPr wrap="none" rtlCol="0">
            <a:spAutoFit/>
          </a:bodyPr>
          <a:lstStyle/>
          <a:p>
            <a:r>
              <a:rPr lang="en-US" sz="1100" dirty="0" smtClean="0"/>
              <a:t>Inspired by: </a:t>
            </a:r>
            <a:r>
              <a:rPr lang="en-US" sz="1100" dirty="0" smtClean="0">
                <a:hlinkClick r:id="rId2"/>
              </a:rPr>
              <a:t>http://r-statistics.co/Linear-Regression.html</a:t>
            </a:r>
            <a:endParaRPr lang="en-US" sz="1100" dirty="0"/>
          </a:p>
        </p:txBody>
      </p:sp>
    </p:spTree>
    <p:extLst>
      <p:ext uri="{BB962C8B-B14F-4D97-AF65-F5344CB8AC3E}">
        <p14:creationId xmlns:p14="http://schemas.microsoft.com/office/powerpoint/2010/main" val="2061100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892480" cy="634082"/>
          </a:xfrm>
        </p:spPr>
        <p:txBody>
          <a:bodyPr>
            <a:normAutofit/>
          </a:bodyPr>
          <a:lstStyle/>
          <a:p>
            <a:r>
              <a:rPr lang="en-US" dirty="0"/>
              <a:t>The concept of Bias and Variance of a </a:t>
            </a:r>
            <a:r>
              <a:rPr lang="en-US" dirty="0" smtClean="0"/>
              <a:t>regression model</a:t>
            </a:r>
            <a:endParaRPr lang="en-US" dirty="0"/>
          </a:p>
        </p:txBody>
      </p:sp>
      <p:sp>
        <p:nvSpPr>
          <p:cNvPr id="4" name="Foliennummernplatzhalter 3"/>
          <p:cNvSpPr>
            <a:spLocks noGrp="1"/>
          </p:cNvSpPr>
          <p:nvPr>
            <p:ph type="sldNum" sz="quarter" idx="4294967295"/>
          </p:nvPr>
        </p:nvSpPr>
        <p:spPr/>
        <p:txBody>
          <a:bodyPr/>
          <a:lstStyle/>
          <a:p>
            <a:fld id="{68F15C44-C63F-6746-B100-3643D5BD7DD6}" type="slidenum">
              <a:rPr lang="en-US" smtClean="0">
                <a:solidFill>
                  <a:prstClr val="black">
                    <a:tint val="75000"/>
                  </a:prstClr>
                </a:solidFill>
              </a:rPr>
              <a:pPr/>
              <a:t>24</a:t>
            </a:fld>
            <a:endParaRPr lang="en-US" dirty="0">
              <a:solidFill>
                <a:prstClr val="black">
                  <a:tint val="75000"/>
                </a:prstClr>
              </a:solidFill>
            </a:endParaRPr>
          </a:p>
        </p:txBody>
      </p:sp>
      <p:grpSp>
        <p:nvGrpSpPr>
          <p:cNvPr id="9" name="Gruppieren 8"/>
          <p:cNvGrpSpPr/>
          <p:nvPr/>
        </p:nvGrpSpPr>
        <p:grpSpPr>
          <a:xfrm>
            <a:off x="539552" y="980728"/>
            <a:ext cx="7272808" cy="2700000"/>
            <a:chOff x="539552" y="1340767"/>
            <a:chExt cx="7272808" cy="2700000"/>
          </a:xfrm>
        </p:grpSpPr>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r="65706"/>
            <a:stretch/>
          </p:blipFill>
          <p:spPr>
            <a:xfrm>
              <a:off x="539552" y="1340767"/>
              <a:ext cx="2686555" cy="2700000"/>
            </a:xfrm>
            <a:prstGeom prst="rect">
              <a:avLst/>
            </a:prstGeom>
          </p:spPr>
        </p:pic>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l="64619"/>
            <a:stretch/>
          </p:blipFill>
          <p:spPr>
            <a:xfrm>
              <a:off x="5040609" y="1340767"/>
              <a:ext cx="2771751" cy="2700000"/>
            </a:xfrm>
            <a:prstGeom prst="rect">
              <a:avLst/>
            </a:prstGeom>
          </p:spPr>
        </p:pic>
        <p:sp>
          <p:nvSpPr>
            <p:cNvPr id="7" name="Rechteck 6"/>
            <p:cNvSpPr/>
            <p:nvPr/>
          </p:nvSpPr>
          <p:spPr>
            <a:xfrm>
              <a:off x="4844109" y="3126706"/>
              <a:ext cx="504056"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hteck 7"/>
            <p:cNvSpPr/>
            <p:nvPr/>
          </p:nvSpPr>
          <p:spPr>
            <a:xfrm>
              <a:off x="3131840" y="1340767"/>
              <a:ext cx="504056"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extfeld 11"/>
          <p:cNvSpPr txBox="1"/>
          <p:nvPr/>
        </p:nvSpPr>
        <p:spPr>
          <a:xfrm>
            <a:off x="4932597" y="4149080"/>
            <a:ext cx="4080262" cy="2077492"/>
          </a:xfrm>
          <a:prstGeom prst="rect">
            <a:avLst/>
          </a:prstGeom>
          <a:noFill/>
        </p:spPr>
        <p:txBody>
          <a:bodyPr wrap="square" rtlCol="0">
            <a:spAutoFit/>
          </a:bodyPr>
          <a:lstStyle/>
          <a:p>
            <a:pPr>
              <a:lnSpc>
                <a:spcPct val="150000"/>
              </a:lnSpc>
            </a:pPr>
            <a:r>
              <a:rPr lang="en-US" dirty="0" smtClean="0"/>
              <a:t>A overfitting model</a:t>
            </a:r>
            <a:br>
              <a:rPr lang="en-US" dirty="0" smtClean="0"/>
            </a:br>
            <a:endParaRPr lang="en-US" sz="400" dirty="0" smtClean="0"/>
          </a:p>
          <a:p>
            <a:pPr marL="285750" indent="-285750">
              <a:buFont typeface="Arial" panose="020B0604020202020204" pitchFamily="34" charset="0"/>
              <a:buChar char="•"/>
            </a:pPr>
            <a:r>
              <a:rPr lang="en-US" sz="1600" dirty="0" smtClean="0"/>
              <a:t>is too flexible for data structure</a:t>
            </a:r>
            <a:br>
              <a:rPr lang="en-US" sz="1600" dirty="0" smtClean="0"/>
            </a:br>
            <a:endParaRPr lang="en-US" sz="800" dirty="0" smtClean="0"/>
          </a:p>
          <a:p>
            <a:pPr marL="285750" indent="-285750">
              <a:buFont typeface="Arial" panose="020B0604020202020204" pitchFamily="34" charset="0"/>
              <a:buChar char="•"/>
            </a:pPr>
            <a:r>
              <a:rPr lang="en-US" sz="1600" dirty="0" smtClean="0"/>
              <a:t>few errors on train set and  non-systematic test errors (low bias)</a:t>
            </a:r>
            <a:br>
              <a:rPr lang="en-US" sz="1600" dirty="0" smtClean="0"/>
            </a:br>
            <a:endParaRPr lang="en-US" sz="800" dirty="0" smtClean="0"/>
          </a:p>
          <a:p>
            <a:pPr marL="285750" indent="-285750">
              <a:buFont typeface="Arial" panose="020B0604020202020204" pitchFamily="34" charset="0"/>
              <a:buChar char="•"/>
            </a:pPr>
            <a:r>
              <a:rPr lang="en-US" sz="1600" dirty="0" smtClean="0"/>
              <a:t>will vary a lot if fitted to new train data (high variance)</a:t>
            </a:r>
            <a:endParaRPr lang="en-US" sz="1600" dirty="0"/>
          </a:p>
        </p:txBody>
      </p:sp>
      <p:pic>
        <p:nvPicPr>
          <p:cNvPr id="14" name="Grafik 13"/>
          <p:cNvPicPr>
            <a:picLocks noChangeAspect="1"/>
          </p:cNvPicPr>
          <p:nvPr/>
        </p:nvPicPr>
        <p:blipFill rotWithShape="1">
          <a:blip r:embed="rId3">
            <a:extLst>
              <a:ext uri="{28A0092B-C50C-407E-A947-70E740481C1C}">
                <a14:useLocalDpi xmlns:a14="http://schemas.microsoft.com/office/drawing/2010/main" val="0"/>
              </a:ext>
            </a:extLst>
          </a:blip>
          <a:srcRect l="57130" t="9570" r="6805" b="50000"/>
          <a:stretch/>
        </p:blipFill>
        <p:spPr>
          <a:xfrm>
            <a:off x="7236296" y="980728"/>
            <a:ext cx="1421007" cy="1350000"/>
          </a:xfrm>
          <a:prstGeom prst="rect">
            <a:avLst/>
          </a:prstGeom>
        </p:spPr>
      </p:pic>
      <p:pic>
        <p:nvPicPr>
          <p:cNvPr id="15" name="Grafik 14"/>
          <p:cNvPicPr>
            <a:picLocks noChangeAspect="1"/>
          </p:cNvPicPr>
          <p:nvPr/>
        </p:nvPicPr>
        <p:blipFill rotWithShape="1">
          <a:blip r:embed="rId3">
            <a:extLst>
              <a:ext uri="{28A0092B-C50C-407E-A947-70E740481C1C}">
                <a14:useLocalDpi xmlns:a14="http://schemas.microsoft.com/office/drawing/2010/main" val="0"/>
              </a:ext>
            </a:extLst>
          </a:blip>
          <a:srcRect l="15591" t="55873" r="50000" b="4409"/>
          <a:stretch/>
        </p:blipFill>
        <p:spPr>
          <a:xfrm>
            <a:off x="2483768" y="998307"/>
            <a:ext cx="1344095" cy="1314843"/>
          </a:xfrm>
          <a:prstGeom prst="rect">
            <a:avLst/>
          </a:prstGeom>
        </p:spPr>
      </p:pic>
      <p:sp>
        <p:nvSpPr>
          <p:cNvPr id="11" name="Rechteck 10"/>
          <p:cNvSpPr/>
          <p:nvPr/>
        </p:nvSpPr>
        <p:spPr>
          <a:xfrm>
            <a:off x="971600" y="1042850"/>
            <a:ext cx="1512168" cy="187220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hteck 15"/>
          <p:cNvSpPr/>
          <p:nvPr/>
        </p:nvSpPr>
        <p:spPr>
          <a:xfrm>
            <a:off x="5664067" y="1037907"/>
            <a:ext cx="1512168" cy="187220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Ellipse 12"/>
          <p:cNvSpPr/>
          <p:nvPr/>
        </p:nvSpPr>
        <p:spPr>
          <a:xfrm>
            <a:off x="1232012" y="1365146"/>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Ellipse 16"/>
          <p:cNvSpPr/>
          <p:nvPr/>
        </p:nvSpPr>
        <p:spPr>
          <a:xfrm>
            <a:off x="1436907" y="1675984"/>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Ellipse 17"/>
          <p:cNvSpPr/>
          <p:nvPr/>
        </p:nvSpPr>
        <p:spPr>
          <a:xfrm>
            <a:off x="1797057" y="1689988"/>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Ellipse 18"/>
          <p:cNvSpPr/>
          <p:nvPr/>
        </p:nvSpPr>
        <p:spPr>
          <a:xfrm>
            <a:off x="2156808" y="2371125"/>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Ellipse 19"/>
          <p:cNvSpPr/>
          <p:nvPr/>
        </p:nvSpPr>
        <p:spPr>
          <a:xfrm>
            <a:off x="1196008" y="1649314"/>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Ellipse 20"/>
          <p:cNvSpPr/>
          <p:nvPr/>
        </p:nvSpPr>
        <p:spPr>
          <a:xfrm>
            <a:off x="1605798" y="1697741"/>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Ellipse 21"/>
          <p:cNvSpPr/>
          <p:nvPr/>
        </p:nvSpPr>
        <p:spPr>
          <a:xfrm>
            <a:off x="1649083" y="1842970"/>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Ellipse 22"/>
          <p:cNvSpPr/>
          <p:nvPr/>
        </p:nvSpPr>
        <p:spPr>
          <a:xfrm>
            <a:off x="2110131" y="2070510"/>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Ellipse 23"/>
          <p:cNvSpPr/>
          <p:nvPr/>
        </p:nvSpPr>
        <p:spPr>
          <a:xfrm>
            <a:off x="1862232" y="1990118"/>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Ellipse 24"/>
          <p:cNvSpPr/>
          <p:nvPr/>
        </p:nvSpPr>
        <p:spPr>
          <a:xfrm>
            <a:off x="1790224" y="2139616"/>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Ellipse 25"/>
          <p:cNvSpPr/>
          <p:nvPr/>
        </p:nvSpPr>
        <p:spPr>
          <a:xfrm>
            <a:off x="2039638" y="2240415"/>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Ellipse 26"/>
          <p:cNvSpPr/>
          <p:nvPr/>
        </p:nvSpPr>
        <p:spPr>
          <a:xfrm>
            <a:off x="2089029" y="2636912"/>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Ellipse 27"/>
          <p:cNvSpPr/>
          <p:nvPr/>
        </p:nvSpPr>
        <p:spPr>
          <a:xfrm flipH="1" flipV="1">
            <a:off x="2313437" y="2647711"/>
            <a:ext cx="59574" cy="45719"/>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Gerader Verbinder 44"/>
          <p:cNvCxnSpPr/>
          <p:nvPr/>
        </p:nvCxnSpPr>
        <p:spPr>
          <a:xfrm>
            <a:off x="1043608" y="1268760"/>
            <a:ext cx="1556666" cy="1497907"/>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grpSp>
        <p:nvGrpSpPr>
          <p:cNvPr id="47" name="Gruppieren 46"/>
          <p:cNvGrpSpPr/>
          <p:nvPr/>
        </p:nvGrpSpPr>
        <p:grpSpPr>
          <a:xfrm>
            <a:off x="5787319" y="1353571"/>
            <a:ext cx="1177003" cy="1328284"/>
            <a:chOff x="1963221" y="4565756"/>
            <a:chExt cx="1177003" cy="1328284"/>
          </a:xfrm>
        </p:grpSpPr>
        <p:grpSp>
          <p:nvGrpSpPr>
            <p:cNvPr id="30" name="Gruppieren 29"/>
            <p:cNvGrpSpPr/>
            <p:nvPr/>
          </p:nvGrpSpPr>
          <p:grpSpPr>
            <a:xfrm>
              <a:off x="1963221" y="4565756"/>
              <a:ext cx="1177003" cy="1328284"/>
              <a:chOff x="1810821" y="4413356"/>
              <a:chExt cx="1177003" cy="1328284"/>
            </a:xfrm>
          </p:grpSpPr>
          <p:sp>
            <p:nvSpPr>
              <p:cNvPr id="31" name="Ellipse 30"/>
              <p:cNvSpPr/>
              <p:nvPr/>
            </p:nvSpPr>
            <p:spPr>
              <a:xfrm>
                <a:off x="1846825" y="4413356"/>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Ellipse 31"/>
              <p:cNvSpPr/>
              <p:nvPr/>
            </p:nvSpPr>
            <p:spPr>
              <a:xfrm>
                <a:off x="2051720" y="4724194"/>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Ellipse 32"/>
              <p:cNvSpPr/>
              <p:nvPr/>
            </p:nvSpPr>
            <p:spPr>
              <a:xfrm>
                <a:off x="2411870" y="4738198"/>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Ellipse 33"/>
              <p:cNvSpPr/>
              <p:nvPr/>
            </p:nvSpPr>
            <p:spPr>
              <a:xfrm>
                <a:off x="2771621" y="5419335"/>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Ellipse 34"/>
              <p:cNvSpPr/>
              <p:nvPr/>
            </p:nvSpPr>
            <p:spPr>
              <a:xfrm>
                <a:off x="1810821" y="4697524"/>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Ellipse 35"/>
              <p:cNvSpPr/>
              <p:nvPr/>
            </p:nvSpPr>
            <p:spPr>
              <a:xfrm>
                <a:off x="2220611" y="4745951"/>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Ellipse 36"/>
              <p:cNvSpPr/>
              <p:nvPr/>
            </p:nvSpPr>
            <p:spPr>
              <a:xfrm>
                <a:off x="2263896" y="4891180"/>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Ellipse 37"/>
              <p:cNvSpPr/>
              <p:nvPr/>
            </p:nvSpPr>
            <p:spPr>
              <a:xfrm>
                <a:off x="2724944" y="5118720"/>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Ellipse 38"/>
              <p:cNvSpPr/>
              <p:nvPr/>
            </p:nvSpPr>
            <p:spPr>
              <a:xfrm>
                <a:off x="2477045" y="5038328"/>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Ellipse 39"/>
              <p:cNvSpPr/>
              <p:nvPr/>
            </p:nvSpPr>
            <p:spPr>
              <a:xfrm>
                <a:off x="2405037" y="5187826"/>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Ellipse 40"/>
              <p:cNvSpPr/>
              <p:nvPr/>
            </p:nvSpPr>
            <p:spPr>
              <a:xfrm>
                <a:off x="2654451" y="5288625"/>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Ellipse 41"/>
              <p:cNvSpPr/>
              <p:nvPr/>
            </p:nvSpPr>
            <p:spPr>
              <a:xfrm>
                <a:off x="2703842" y="5589240"/>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Ellipse 42"/>
              <p:cNvSpPr/>
              <p:nvPr/>
            </p:nvSpPr>
            <p:spPr>
              <a:xfrm flipH="1" flipV="1">
                <a:off x="2928250" y="5695921"/>
                <a:ext cx="59574" cy="45719"/>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6" name="Freihandform 45"/>
            <p:cNvSpPr/>
            <p:nvPr/>
          </p:nvSpPr>
          <p:spPr>
            <a:xfrm>
              <a:off x="2012019" y="4573104"/>
              <a:ext cx="1104501" cy="1275217"/>
            </a:xfrm>
            <a:custGeom>
              <a:avLst/>
              <a:gdLst>
                <a:gd name="connsiteX0" fmla="*/ 46763 w 1104501"/>
                <a:gd name="connsiteY0" fmla="*/ 0 h 1275217"/>
                <a:gd name="connsiteX1" fmla="*/ 12164 w 1104501"/>
                <a:gd name="connsiteY1" fmla="*/ 306448 h 1275217"/>
                <a:gd name="connsiteX2" fmla="*/ 229643 w 1104501"/>
                <a:gd name="connsiteY2" fmla="*/ 336104 h 1275217"/>
                <a:gd name="connsiteX3" fmla="*/ 422408 w 1104501"/>
                <a:gd name="connsiteY3" fmla="*/ 365760 h 1275217"/>
                <a:gd name="connsiteX4" fmla="*/ 615173 w 1104501"/>
                <a:gd name="connsiteY4" fmla="*/ 321276 h 1275217"/>
                <a:gd name="connsiteX5" fmla="*/ 417465 w 1104501"/>
                <a:gd name="connsiteY5" fmla="*/ 514041 h 1275217"/>
                <a:gd name="connsiteX6" fmla="*/ 664600 w 1104501"/>
                <a:gd name="connsiteY6" fmla="*/ 637609 h 1275217"/>
                <a:gd name="connsiteX7" fmla="*/ 590460 w 1104501"/>
                <a:gd name="connsiteY7" fmla="*/ 790833 h 1275217"/>
                <a:gd name="connsiteX8" fmla="*/ 921621 w 1104501"/>
                <a:gd name="connsiteY8" fmla="*/ 731520 h 1275217"/>
                <a:gd name="connsiteX9" fmla="*/ 847480 w 1104501"/>
                <a:gd name="connsiteY9" fmla="*/ 914400 h 1275217"/>
                <a:gd name="connsiteX10" fmla="*/ 956220 w 1104501"/>
                <a:gd name="connsiteY10" fmla="*/ 993483 h 1275217"/>
                <a:gd name="connsiteX11" fmla="*/ 862309 w 1104501"/>
                <a:gd name="connsiteY11" fmla="*/ 1191191 h 1275217"/>
                <a:gd name="connsiteX12" fmla="*/ 1104501 w 1104501"/>
                <a:gd name="connsiteY12" fmla="*/ 1275217 h 1275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4501" h="1275217">
                  <a:moveTo>
                    <a:pt x="46763" y="0"/>
                  </a:moveTo>
                  <a:cubicBezTo>
                    <a:pt x="14223" y="125215"/>
                    <a:pt x="-18316" y="250431"/>
                    <a:pt x="12164" y="306448"/>
                  </a:cubicBezTo>
                  <a:cubicBezTo>
                    <a:pt x="42644" y="362465"/>
                    <a:pt x="229643" y="336104"/>
                    <a:pt x="229643" y="336104"/>
                  </a:cubicBezTo>
                  <a:cubicBezTo>
                    <a:pt x="298017" y="345989"/>
                    <a:pt x="358153" y="368231"/>
                    <a:pt x="422408" y="365760"/>
                  </a:cubicBezTo>
                  <a:cubicBezTo>
                    <a:pt x="486663" y="363289"/>
                    <a:pt x="615997" y="296563"/>
                    <a:pt x="615173" y="321276"/>
                  </a:cubicBezTo>
                  <a:cubicBezTo>
                    <a:pt x="614349" y="345989"/>
                    <a:pt x="409227" y="461319"/>
                    <a:pt x="417465" y="514041"/>
                  </a:cubicBezTo>
                  <a:cubicBezTo>
                    <a:pt x="425703" y="566763"/>
                    <a:pt x="635768" y="591477"/>
                    <a:pt x="664600" y="637609"/>
                  </a:cubicBezTo>
                  <a:cubicBezTo>
                    <a:pt x="693432" y="683741"/>
                    <a:pt x="547623" y="775181"/>
                    <a:pt x="590460" y="790833"/>
                  </a:cubicBezTo>
                  <a:cubicBezTo>
                    <a:pt x="633297" y="806485"/>
                    <a:pt x="878784" y="710926"/>
                    <a:pt x="921621" y="731520"/>
                  </a:cubicBezTo>
                  <a:cubicBezTo>
                    <a:pt x="964458" y="752115"/>
                    <a:pt x="841714" y="870740"/>
                    <a:pt x="847480" y="914400"/>
                  </a:cubicBezTo>
                  <a:cubicBezTo>
                    <a:pt x="853246" y="958060"/>
                    <a:pt x="953749" y="947351"/>
                    <a:pt x="956220" y="993483"/>
                  </a:cubicBezTo>
                  <a:cubicBezTo>
                    <a:pt x="958691" y="1039615"/>
                    <a:pt x="837596" y="1144235"/>
                    <a:pt x="862309" y="1191191"/>
                  </a:cubicBezTo>
                  <a:cubicBezTo>
                    <a:pt x="887022" y="1238147"/>
                    <a:pt x="995761" y="1256682"/>
                    <a:pt x="1104501" y="1275217"/>
                  </a:cubicBezTo>
                </a:path>
              </a:pathLst>
            </a:cu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9" name="Textfeld 48"/>
          <p:cNvSpPr txBox="1"/>
          <p:nvPr/>
        </p:nvSpPr>
        <p:spPr>
          <a:xfrm>
            <a:off x="395536" y="4079240"/>
            <a:ext cx="4296286" cy="2077492"/>
          </a:xfrm>
          <a:prstGeom prst="rect">
            <a:avLst/>
          </a:prstGeom>
          <a:noFill/>
        </p:spPr>
        <p:txBody>
          <a:bodyPr wrap="square" rtlCol="0">
            <a:spAutoFit/>
          </a:bodyPr>
          <a:lstStyle/>
          <a:p>
            <a:pPr>
              <a:lnSpc>
                <a:spcPct val="150000"/>
              </a:lnSpc>
            </a:pPr>
            <a:r>
              <a:rPr lang="en-US" dirty="0" smtClean="0"/>
              <a:t>A under fitting model</a:t>
            </a:r>
            <a:br>
              <a:rPr lang="en-US" dirty="0" smtClean="0"/>
            </a:br>
            <a:endParaRPr lang="en-US" sz="400" dirty="0" smtClean="0"/>
          </a:p>
          <a:p>
            <a:pPr marL="285750" indent="-285750">
              <a:buFont typeface="Arial" panose="020B0604020202020204" pitchFamily="34" charset="0"/>
              <a:buChar char="•"/>
            </a:pPr>
            <a:r>
              <a:rPr lang="en-US" sz="1600" dirty="0" smtClean="0"/>
              <a:t>is not flexible enough for true data structure</a:t>
            </a:r>
            <a:br>
              <a:rPr lang="en-US" sz="1600" dirty="0" smtClean="0"/>
            </a:br>
            <a:endParaRPr lang="en-US" sz="800" dirty="0" smtClean="0"/>
          </a:p>
          <a:p>
            <a:pPr marL="285750" indent="-285750">
              <a:buFont typeface="Arial" panose="020B0604020202020204" pitchFamily="34" charset="0"/>
              <a:buChar char="•"/>
            </a:pPr>
            <a:r>
              <a:rPr lang="en-US" sz="1600" dirty="0" smtClean="0"/>
              <a:t>Some systematic error since the model assumes a too simple relationship (high bias)</a:t>
            </a:r>
            <a:br>
              <a:rPr lang="en-US" sz="1600" dirty="0" smtClean="0"/>
            </a:br>
            <a:endParaRPr lang="en-US" sz="800" dirty="0" smtClean="0"/>
          </a:p>
          <a:p>
            <a:pPr marL="285750" indent="-285750">
              <a:buFont typeface="Arial" panose="020B0604020202020204" pitchFamily="34" charset="0"/>
              <a:buChar char="•"/>
            </a:pPr>
            <a:r>
              <a:rPr lang="en-US" sz="1600" dirty="0" smtClean="0"/>
              <a:t>will not vary a lot if fitted to new train data (low variance)</a:t>
            </a:r>
            <a:endParaRPr lang="en-US" sz="1600" dirty="0"/>
          </a:p>
        </p:txBody>
      </p:sp>
      <p:sp>
        <p:nvSpPr>
          <p:cNvPr id="50" name="Ellipse 49"/>
          <p:cNvSpPr/>
          <p:nvPr/>
        </p:nvSpPr>
        <p:spPr>
          <a:xfrm>
            <a:off x="1619672" y="2204864"/>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Ellipse 50"/>
          <p:cNvSpPr/>
          <p:nvPr/>
        </p:nvSpPr>
        <p:spPr>
          <a:xfrm>
            <a:off x="1331640" y="1196752"/>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4926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892480" cy="634082"/>
          </a:xfrm>
        </p:spPr>
        <p:txBody>
          <a:bodyPr>
            <a:normAutofit/>
          </a:bodyPr>
          <a:lstStyle/>
          <a:p>
            <a:r>
              <a:rPr lang="en-US" dirty="0"/>
              <a:t>The concept of Bias and </a:t>
            </a:r>
            <a:r>
              <a:rPr lang="en-US" dirty="0" smtClean="0"/>
              <a:t>Variance tradeoff </a:t>
            </a:r>
            <a:endParaRPr lang="en-US" dirty="0"/>
          </a:p>
        </p:txBody>
      </p:sp>
      <p:sp>
        <p:nvSpPr>
          <p:cNvPr id="4" name="Foliennummernplatzhalter 3"/>
          <p:cNvSpPr>
            <a:spLocks noGrp="1"/>
          </p:cNvSpPr>
          <p:nvPr>
            <p:ph type="sldNum" sz="quarter" idx="4294967295"/>
          </p:nvPr>
        </p:nvSpPr>
        <p:spPr/>
        <p:txBody>
          <a:bodyPr/>
          <a:lstStyle/>
          <a:p>
            <a:fld id="{68F15C44-C63F-6746-B100-3643D5BD7DD6}" type="slidenum">
              <a:rPr lang="en-US" smtClean="0">
                <a:solidFill>
                  <a:prstClr val="black">
                    <a:tint val="75000"/>
                  </a:prstClr>
                </a:solidFill>
              </a:rPr>
              <a:pPr/>
              <a:t>25</a:t>
            </a:fld>
            <a:endParaRPr lang="en-US">
              <a:solidFill>
                <a:prstClr val="black">
                  <a:tint val="75000"/>
                </a:prstClr>
              </a:solidFill>
            </a:endParaRPr>
          </a:p>
        </p:txBody>
      </p:sp>
      <p:pic>
        <p:nvPicPr>
          <p:cNvPr id="48" name="Grafik 47"/>
          <p:cNvPicPr/>
          <p:nvPr/>
        </p:nvPicPr>
        <p:blipFill>
          <a:blip r:embed="rId2"/>
          <a:stretch>
            <a:fillRect/>
          </a:stretch>
        </p:blipFill>
        <p:spPr>
          <a:xfrm>
            <a:off x="899592" y="908720"/>
            <a:ext cx="6264696" cy="4968552"/>
          </a:xfrm>
          <a:prstGeom prst="rect">
            <a:avLst/>
          </a:prstGeom>
        </p:spPr>
      </p:pic>
      <p:sp>
        <p:nvSpPr>
          <p:cNvPr id="3" name="Textfeld 2"/>
          <p:cNvSpPr txBox="1"/>
          <p:nvPr/>
        </p:nvSpPr>
        <p:spPr>
          <a:xfrm>
            <a:off x="395536" y="6309320"/>
            <a:ext cx="7344816" cy="369332"/>
          </a:xfrm>
          <a:prstGeom prst="rect">
            <a:avLst/>
          </a:prstGeom>
          <a:noFill/>
        </p:spPr>
        <p:txBody>
          <a:bodyPr wrap="square" rtlCol="0">
            <a:spAutoFit/>
          </a:bodyPr>
          <a:lstStyle/>
          <a:p>
            <a:r>
              <a:rPr lang="en-US" dirty="0" smtClean="0"/>
              <a:t>See exercises for a more detailed discussion of this plot. </a:t>
            </a:r>
            <a:endParaRPr lang="en-US" dirty="0"/>
          </a:p>
        </p:txBody>
      </p:sp>
    </p:spTree>
    <p:extLst>
      <p:ext uri="{BB962C8B-B14F-4D97-AF65-F5344CB8AC3E}">
        <p14:creationId xmlns:p14="http://schemas.microsoft.com/office/powerpoint/2010/main" val="33137797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2100" dirty="0" smtClean="0"/>
              <a:t>Let’s simulate some data and split them in train and test set</a:t>
            </a:r>
            <a:endParaRPr lang="en-US" sz="2100" dirty="0"/>
          </a:p>
        </p:txBody>
      </p:sp>
      <p:pic>
        <p:nvPicPr>
          <p:cNvPr id="12"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t="81652"/>
          <a:stretch/>
        </p:blipFill>
        <p:spPr bwMode="auto">
          <a:xfrm>
            <a:off x="1197833" y="5460115"/>
            <a:ext cx="5606415" cy="957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uppieren 4"/>
          <p:cNvGrpSpPr/>
          <p:nvPr/>
        </p:nvGrpSpPr>
        <p:grpSpPr>
          <a:xfrm>
            <a:off x="1197832" y="4846408"/>
            <a:ext cx="4454287" cy="716543"/>
            <a:chOff x="936431" y="4926386"/>
            <a:chExt cx="4214994" cy="592668"/>
          </a:xfrm>
        </p:grpSpPr>
        <p:pic>
          <p:nvPicPr>
            <p:cNvPr id="820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769" y="4926386"/>
              <a:ext cx="4144656" cy="41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936431" y="5242055"/>
              <a:ext cx="290464" cy="276999"/>
            </a:xfrm>
            <a:prstGeom prst="rect">
              <a:avLst/>
            </a:prstGeom>
            <a:noFill/>
          </p:spPr>
          <p:txBody>
            <a:bodyPr wrap="none" rtlCol="0">
              <a:spAutoFit/>
            </a:bodyPr>
            <a:lstStyle/>
            <a:p>
              <a:r>
                <a:rPr lang="en-US" sz="1200" dirty="0" smtClean="0"/>
                <a:t>…</a:t>
              </a:r>
              <a:endParaRPr lang="en-US" sz="1200" dirty="0"/>
            </a:p>
          </p:txBody>
        </p:sp>
      </p:grpSp>
      <p:sp>
        <p:nvSpPr>
          <p:cNvPr id="8"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26</a:t>
            </a:fld>
            <a:endParaRPr lang="de-DE" sz="900" dirty="0">
              <a:solidFill>
                <a:srgbClr val="000000"/>
              </a:solidFill>
            </a:endParaRPr>
          </a:p>
        </p:txBody>
      </p:sp>
      <p:grpSp>
        <p:nvGrpSpPr>
          <p:cNvPr id="3" name="Gruppieren 2"/>
          <p:cNvGrpSpPr/>
          <p:nvPr/>
        </p:nvGrpSpPr>
        <p:grpSpPr>
          <a:xfrm>
            <a:off x="1184197" y="853334"/>
            <a:ext cx="6611727" cy="3969068"/>
            <a:chOff x="1184197" y="853334"/>
            <a:chExt cx="6611727" cy="3969068"/>
          </a:xfrm>
        </p:grpSpPr>
        <p:pic>
          <p:nvPicPr>
            <p:cNvPr id="820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833" y="853334"/>
              <a:ext cx="5520690" cy="3969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50000" r="1090"/>
            <a:stretch/>
          </p:blipFill>
          <p:spPr bwMode="auto">
            <a:xfrm>
              <a:off x="1184197" y="2685468"/>
              <a:ext cx="6611727" cy="36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2413472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8614"/>
            <a:ext cx="8496944" cy="634082"/>
          </a:xfrm>
        </p:spPr>
        <p:txBody>
          <a:bodyPr>
            <a:normAutofit/>
          </a:bodyPr>
          <a:lstStyle/>
          <a:p>
            <a:r>
              <a:rPr lang="en-US" sz="2100" dirty="0" smtClean="0"/>
              <a:t>Let’s fit a linear regression model for descriptive modelling</a:t>
            </a:r>
            <a:endParaRPr lang="en-US" sz="21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764704"/>
            <a:ext cx="6203753" cy="5504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27</a:t>
            </a:fld>
            <a:endParaRPr lang="de-DE" sz="900" dirty="0">
              <a:solidFill>
                <a:srgbClr val="000000"/>
              </a:solidFill>
            </a:endParaRPr>
          </a:p>
        </p:txBody>
      </p:sp>
    </p:spTree>
    <p:extLst>
      <p:ext uri="{BB962C8B-B14F-4D97-AF65-F5344CB8AC3E}">
        <p14:creationId xmlns:p14="http://schemas.microsoft.com/office/powerpoint/2010/main" val="23819779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8614"/>
            <a:ext cx="8892480" cy="634082"/>
          </a:xfrm>
        </p:spPr>
        <p:txBody>
          <a:bodyPr>
            <a:normAutofit/>
          </a:bodyPr>
          <a:lstStyle/>
          <a:p>
            <a:r>
              <a:rPr lang="en-US" sz="2100" dirty="0" smtClean="0"/>
              <a:t>Statisticians </a:t>
            </a:r>
            <a:r>
              <a:rPr lang="en-US" sz="2100" dirty="0"/>
              <a:t>descriptive </a:t>
            </a:r>
            <a:r>
              <a:rPr lang="en-US" sz="2100" dirty="0" smtClean="0"/>
              <a:t>model check: residual analysis</a:t>
            </a:r>
            <a:endParaRPr lang="en-US" sz="2100" dirty="0"/>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7856" r="1683" b="3045"/>
          <a:stretch/>
        </p:blipFill>
        <p:spPr>
          <a:xfrm>
            <a:off x="706419" y="807818"/>
            <a:ext cx="7200800" cy="4853430"/>
          </a:xfrm>
          <a:prstGeom prst="rect">
            <a:avLst/>
          </a:prstGeom>
        </p:spPr>
      </p:pic>
      <p:sp>
        <p:nvSpPr>
          <p:cNvPr id="6" name="Textfeld 5"/>
          <p:cNvSpPr txBox="1"/>
          <p:nvPr/>
        </p:nvSpPr>
        <p:spPr>
          <a:xfrm>
            <a:off x="251520" y="5908712"/>
            <a:ext cx="884088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Residual plots look o.k., what is expected since true model is fitted to simulated data.</a:t>
            </a:r>
          </a:p>
        </p:txBody>
      </p:sp>
      <p:sp>
        <p:nvSpPr>
          <p:cNvPr id="7"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28</a:t>
            </a:fld>
            <a:endParaRPr lang="de-DE" sz="900" dirty="0">
              <a:solidFill>
                <a:srgbClr val="000000"/>
              </a:solidFill>
            </a:endParaRPr>
          </a:p>
        </p:txBody>
      </p:sp>
    </p:spTree>
    <p:extLst>
      <p:ext uri="{BB962C8B-B14F-4D97-AF65-F5344CB8AC3E}">
        <p14:creationId xmlns:p14="http://schemas.microsoft.com/office/powerpoint/2010/main" val="38656544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312" y="836712"/>
            <a:ext cx="6480000" cy="4819500"/>
          </a:xfrm>
          <a:prstGeom prst="rect">
            <a:avLst/>
          </a:prstGeom>
        </p:spPr>
      </p:pic>
      <p:sp>
        <p:nvSpPr>
          <p:cNvPr id="2" name="Titel 1"/>
          <p:cNvSpPr>
            <a:spLocks noGrp="1"/>
          </p:cNvSpPr>
          <p:nvPr>
            <p:ph type="title"/>
          </p:nvPr>
        </p:nvSpPr>
        <p:spPr/>
        <p:txBody>
          <a:bodyPr>
            <a:normAutofit/>
          </a:bodyPr>
          <a:lstStyle/>
          <a:p>
            <a:r>
              <a:rPr lang="en-US" sz="2100" dirty="0" smtClean="0"/>
              <a:t>Poor man’s </a:t>
            </a:r>
            <a:r>
              <a:rPr lang="en-US" sz="2100" dirty="0"/>
              <a:t>descriptive </a:t>
            </a:r>
            <a:r>
              <a:rPr lang="en-US" sz="2100" dirty="0" smtClean="0"/>
              <a:t>model check: observed vs fitted</a:t>
            </a:r>
            <a:endParaRPr lang="en-US" sz="2100" dirty="0"/>
          </a:p>
        </p:txBody>
      </p:sp>
      <p:cxnSp>
        <p:nvCxnSpPr>
          <p:cNvPr id="7" name="Gerade Verbindung 6"/>
          <p:cNvCxnSpPr/>
          <p:nvPr/>
        </p:nvCxnSpPr>
        <p:spPr>
          <a:xfrm>
            <a:off x="1691680" y="1206625"/>
            <a:ext cx="43204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 name="Textfeld 7"/>
          <p:cNvSpPr txBox="1"/>
          <p:nvPr/>
        </p:nvSpPr>
        <p:spPr>
          <a:xfrm>
            <a:off x="2147764" y="1052736"/>
            <a:ext cx="1254254" cy="307777"/>
          </a:xfrm>
          <a:prstGeom prst="rect">
            <a:avLst/>
          </a:prstGeom>
          <a:noFill/>
        </p:spPr>
        <p:txBody>
          <a:bodyPr wrap="none" rtlCol="0">
            <a:spAutoFit/>
          </a:bodyPr>
          <a:lstStyle/>
          <a:p>
            <a:r>
              <a:rPr lang="en-US" sz="1400" dirty="0">
                <a:solidFill>
                  <a:srgbClr val="FF0000"/>
                </a:solidFill>
              </a:rPr>
              <a:t>m</a:t>
            </a:r>
            <a:r>
              <a:rPr lang="en-US" sz="1400" dirty="0" smtClean="0">
                <a:solidFill>
                  <a:srgbClr val="FF0000"/>
                </a:solidFill>
              </a:rPr>
              <a:t>ain diagonal </a:t>
            </a:r>
            <a:endParaRPr lang="en-US" sz="1400" dirty="0">
              <a:solidFill>
                <a:srgbClr val="FF0000"/>
              </a:solidFill>
            </a:endParaRPr>
          </a:p>
        </p:txBody>
      </p:sp>
      <p:cxnSp>
        <p:nvCxnSpPr>
          <p:cNvPr id="9" name="Gerade Verbindung 8"/>
          <p:cNvCxnSpPr/>
          <p:nvPr/>
        </p:nvCxnSpPr>
        <p:spPr>
          <a:xfrm>
            <a:off x="1691680" y="1484785"/>
            <a:ext cx="432048"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10" name="Textfeld 9"/>
          <p:cNvSpPr txBox="1"/>
          <p:nvPr/>
        </p:nvSpPr>
        <p:spPr>
          <a:xfrm>
            <a:off x="2147764" y="1330896"/>
            <a:ext cx="3593484" cy="307777"/>
          </a:xfrm>
          <a:prstGeom prst="rect">
            <a:avLst/>
          </a:prstGeom>
          <a:noFill/>
        </p:spPr>
        <p:txBody>
          <a:bodyPr wrap="none" rtlCol="0">
            <a:spAutoFit/>
          </a:bodyPr>
          <a:lstStyle/>
          <a:p>
            <a:r>
              <a:rPr lang="en-US" sz="1400" dirty="0"/>
              <a:t>f</a:t>
            </a:r>
            <a:r>
              <a:rPr lang="en-US" sz="1400" dirty="0" smtClean="0"/>
              <a:t>itted regression line </a:t>
            </a:r>
            <a:r>
              <a:rPr lang="en-US" sz="1400" dirty="0" err="1" smtClean="0"/>
              <a:t>y~predicted</a:t>
            </a:r>
            <a:r>
              <a:rPr lang="en-US" sz="1400" dirty="0" smtClean="0"/>
              <a:t> for </a:t>
            </a:r>
            <a:r>
              <a:rPr lang="en-US" sz="1400" b="1" dirty="0" smtClean="0"/>
              <a:t>train</a:t>
            </a:r>
            <a:r>
              <a:rPr lang="en-US" sz="1400" dirty="0" smtClean="0"/>
              <a:t> data</a:t>
            </a:r>
            <a:endParaRPr lang="en-US" sz="1400" dirty="0"/>
          </a:p>
        </p:txBody>
      </p:sp>
      <p:sp>
        <p:nvSpPr>
          <p:cNvPr id="13" name="Textfeld 12"/>
          <p:cNvSpPr txBox="1"/>
          <p:nvPr/>
        </p:nvSpPr>
        <p:spPr>
          <a:xfrm>
            <a:off x="1403648" y="5903295"/>
            <a:ext cx="6120679" cy="646331"/>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Slope of fitted line for observed vs fitted is 1 proving that </a:t>
            </a:r>
            <a:r>
              <a:rPr lang="en-US" dirty="0" smtClean="0">
                <a:solidFill>
                  <a:srgbClr val="0070C0"/>
                </a:solidFill>
                <a:latin typeface="Arial" panose="020B0604020202020204" pitchFamily="34" charset="0"/>
                <a:cs typeface="Arial" panose="020B0604020202020204" pitchFamily="34" charset="0"/>
              </a:rPr>
              <a:t>linear regressions produces unbiased fitted values</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1"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29</a:t>
            </a:fld>
            <a:endParaRPr lang="de-DE" sz="900" dirty="0">
              <a:solidFill>
                <a:srgbClr val="000000"/>
              </a:solidFill>
            </a:endParaRPr>
          </a:p>
        </p:txBody>
      </p:sp>
    </p:spTree>
    <p:extLst>
      <p:ext uri="{BB962C8B-B14F-4D97-AF65-F5344CB8AC3E}">
        <p14:creationId xmlns:p14="http://schemas.microsoft.com/office/powerpoint/2010/main" val="396487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For what purpose do we develop a statistical model?</a:t>
            </a:r>
            <a:endParaRPr lang="en-US" dirty="0"/>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9"/>
            <a:ext cx="5040560" cy="1372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395536" y="2924944"/>
            <a:ext cx="5348014" cy="2739211"/>
          </a:xfrm>
          <a:prstGeom prst="rect">
            <a:avLst/>
          </a:prstGeom>
          <a:noFill/>
        </p:spPr>
        <p:txBody>
          <a:bodyPr wrap="square" rtlCol="0">
            <a:spAutoFit/>
          </a:bodyPr>
          <a:lstStyle/>
          <a:p>
            <a:pPr marL="342900" indent="-342900">
              <a:buFont typeface="Arial"/>
              <a:buChar char="•"/>
            </a:pPr>
            <a:r>
              <a:rPr lang="en-US" sz="2000" b="1" dirty="0" smtClean="0">
                <a:latin typeface="Arial"/>
                <a:cs typeface="Arial"/>
              </a:rPr>
              <a:t>Description: </a:t>
            </a:r>
            <a:r>
              <a:rPr lang="en-US" sz="2000" dirty="0" smtClean="0">
                <a:latin typeface="Arial"/>
                <a:cs typeface="Arial"/>
              </a:rPr>
              <a:t/>
            </a:r>
            <a:br>
              <a:rPr lang="en-US" sz="2000" dirty="0" smtClean="0">
                <a:latin typeface="Arial"/>
                <a:cs typeface="Arial"/>
              </a:rPr>
            </a:br>
            <a:r>
              <a:rPr lang="en-US" sz="2000" dirty="0" smtClean="0">
                <a:latin typeface="Arial"/>
                <a:cs typeface="Arial"/>
              </a:rPr>
              <a:t>D</a:t>
            </a:r>
            <a:r>
              <a:rPr lang="en-US" dirty="0" smtClean="0">
                <a:latin typeface="Arial"/>
                <a:cs typeface="Arial"/>
              </a:rPr>
              <a:t>escribe data by a statistical model.</a:t>
            </a:r>
            <a:endParaRPr lang="en-US" dirty="0">
              <a:latin typeface="Arial"/>
              <a:cs typeface="Arial"/>
            </a:endParaRPr>
          </a:p>
          <a:p>
            <a:pPr marL="342900" indent="-342900">
              <a:buFont typeface="Arial"/>
              <a:buChar char="•"/>
            </a:pPr>
            <a:endParaRPr lang="en-US" sz="1000" dirty="0" smtClean="0">
              <a:latin typeface="Arial"/>
              <a:cs typeface="Arial"/>
            </a:endParaRPr>
          </a:p>
          <a:p>
            <a:pPr marL="342900" indent="-342900">
              <a:buFont typeface="Arial"/>
              <a:buChar char="•"/>
            </a:pPr>
            <a:r>
              <a:rPr lang="en-US" sz="2000" b="1" dirty="0" smtClean="0">
                <a:latin typeface="Arial"/>
                <a:cs typeface="Arial"/>
              </a:rPr>
              <a:t>Explanation:</a:t>
            </a:r>
            <a:r>
              <a:rPr lang="en-US" sz="2000" dirty="0" smtClean="0">
                <a:latin typeface="Arial"/>
                <a:cs typeface="Arial"/>
              </a:rPr>
              <a:t/>
            </a:r>
            <a:br>
              <a:rPr lang="en-US" sz="2000" dirty="0" smtClean="0">
                <a:latin typeface="Arial"/>
                <a:cs typeface="Arial"/>
              </a:rPr>
            </a:br>
            <a:r>
              <a:rPr lang="en-US" dirty="0">
                <a:latin typeface="Arial"/>
                <a:cs typeface="Arial"/>
              </a:rPr>
              <a:t>S</a:t>
            </a:r>
            <a:r>
              <a:rPr lang="en-US" dirty="0" smtClean="0">
                <a:latin typeface="Arial"/>
                <a:cs typeface="Arial"/>
              </a:rPr>
              <a:t>earch for the “true” model </a:t>
            </a:r>
            <a:r>
              <a:rPr lang="en-US" dirty="0">
                <a:latin typeface="Arial"/>
                <a:cs typeface="Arial"/>
              </a:rPr>
              <a:t>to understand </a:t>
            </a:r>
            <a:r>
              <a:rPr lang="en-US" dirty="0" smtClean="0">
                <a:latin typeface="Arial"/>
                <a:cs typeface="Arial"/>
              </a:rPr>
              <a:t> and causally </a:t>
            </a:r>
            <a:r>
              <a:rPr lang="en-US" dirty="0">
                <a:latin typeface="Arial"/>
                <a:cs typeface="Arial"/>
              </a:rPr>
              <a:t>explain </a:t>
            </a:r>
            <a:r>
              <a:rPr lang="en-US" dirty="0" smtClean="0">
                <a:latin typeface="Arial"/>
                <a:cs typeface="Arial"/>
              </a:rPr>
              <a:t>the </a:t>
            </a:r>
            <a:r>
              <a:rPr lang="en-US" dirty="0">
                <a:latin typeface="Arial"/>
                <a:cs typeface="Arial"/>
              </a:rPr>
              <a:t>relationships between variables and to plan for interventions.</a:t>
            </a:r>
          </a:p>
          <a:p>
            <a:pPr marL="342900" indent="-342900">
              <a:buFont typeface="Arial"/>
              <a:buChar char="•"/>
            </a:pPr>
            <a:endParaRPr lang="en-US" sz="1000" dirty="0">
              <a:latin typeface="Arial"/>
              <a:cs typeface="Arial"/>
            </a:endParaRPr>
          </a:p>
          <a:p>
            <a:pPr marL="342900" indent="-342900">
              <a:buFont typeface="Arial"/>
              <a:buChar char="•"/>
            </a:pPr>
            <a:r>
              <a:rPr lang="en-US" sz="2000" b="1" dirty="0" smtClean="0">
                <a:latin typeface="Arial"/>
                <a:cs typeface="Arial"/>
              </a:rPr>
              <a:t>Prediction:</a:t>
            </a:r>
            <a:br>
              <a:rPr lang="en-US" sz="2000" b="1" dirty="0" smtClean="0">
                <a:latin typeface="Arial"/>
                <a:cs typeface="Arial"/>
              </a:rPr>
            </a:br>
            <a:r>
              <a:rPr lang="en-US" dirty="0">
                <a:latin typeface="Arial"/>
                <a:cs typeface="Arial"/>
              </a:rPr>
              <a:t>U</a:t>
            </a:r>
            <a:r>
              <a:rPr lang="en-US" dirty="0" smtClean="0">
                <a:latin typeface="Arial"/>
                <a:cs typeface="Arial"/>
              </a:rPr>
              <a:t>se model to make reliable predictions.</a:t>
            </a:r>
            <a:endParaRPr lang="en-US" dirty="0">
              <a:latin typeface="Arial"/>
              <a:cs typeface="Arial"/>
            </a:endParaRPr>
          </a:p>
        </p:txBody>
      </p:sp>
      <p:cxnSp>
        <p:nvCxnSpPr>
          <p:cNvPr id="6" name="Gerade Verbindung mit Pfeil 5"/>
          <p:cNvCxnSpPr/>
          <p:nvPr/>
        </p:nvCxnSpPr>
        <p:spPr>
          <a:xfrm flipH="1">
            <a:off x="4860032" y="3140968"/>
            <a:ext cx="1213792" cy="21602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8" name="Textfeld 7"/>
          <p:cNvSpPr txBox="1"/>
          <p:nvPr/>
        </p:nvSpPr>
        <p:spPr>
          <a:xfrm>
            <a:off x="6073824" y="2924944"/>
            <a:ext cx="2313454" cy="369332"/>
          </a:xfrm>
          <a:prstGeom prst="rect">
            <a:avLst/>
          </a:prstGeom>
          <a:noFill/>
        </p:spPr>
        <p:txBody>
          <a:bodyPr wrap="none" rtlCol="0">
            <a:spAutoFit/>
          </a:bodyPr>
          <a:lstStyle/>
          <a:p>
            <a:r>
              <a:rPr lang="en-US" dirty="0" smtClean="0">
                <a:solidFill>
                  <a:srgbClr val="0070C0"/>
                </a:solidFill>
              </a:rPr>
              <a:t>Remember last lecture</a:t>
            </a:r>
            <a:endParaRPr lang="en-US" dirty="0">
              <a:solidFill>
                <a:srgbClr val="0070C0"/>
              </a:solidFill>
            </a:endParaRPr>
          </a:p>
        </p:txBody>
      </p:sp>
      <p:cxnSp>
        <p:nvCxnSpPr>
          <p:cNvPr id="10" name="Gerade Verbindung mit Pfeil 9"/>
          <p:cNvCxnSpPr/>
          <p:nvPr/>
        </p:nvCxnSpPr>
        <p:spPr>
          <a:xfrm flipH="1" flipV="1">
            <a:off x="5364088" y="4396142"/>
            <a:ext cx="565941" cy="3213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1" name="Textfeld 10"/>
          <p:cNvSpPr txBox="1"/>
          <p:nvPr/>
        </p:nvSpPr>
        <p:spPr>
          <a:xfrm>
            <a:off x="5920730" y="3861048"/>
            <a:ext cx="2971750" cy="923330"/>
          </a:xfrm>
          <a:prstGeom prst="rect">
            <a:avLst/>
          </a:prstGeom>
          <a:noFill/>
        </p:spPr>
        <p:txBody>
          <a:bodyPr wrap="square" rtlCol="0">
            <a:spAutoFit/>
          </a:bodyPr>
          <a:lstStyle/>
          <a:p>
            <a:r>
              <a:rPr lang="en-US" dirty="0" smtClean="0">
                <a:solidFill>
                  <a:srgbClr val="0070C0"/>
                </a:solidFill>
              </a:rPr>
              <a:t>Difficult with observational data – in medicine we do RCT to learn about causal effects</a:t>
            </a:r>
            <a:endParaRPr lang="en-US" dirty="0">
              <a:solidFill>
                <a:srgbClr val="0070C0"/>
              </a:solidFill>
            </a:endParaRPr>
          </a:p>
        </p:txBody>
      </p:sp>
      <p:cxnSp>
        <p:nvCxnSpPr>
          <p:cNvPr id="13" name="Gerade Verbindung mit Pfeil 12"/>
          <p:cNvCxnSpPr/>
          <p:nvPr/>
        </p:nvCxnSpPr>
        <p:spPr>
          <a:xfrm flipH="1" flipV="1">
            <a:off x="5076056" y="5498008"/>
            <a:ext cx="1040450" cy="8307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4" name="Textfeld 13"/>
          <p:cNvSpPr txBox="1"/>
          <p:nvPr/>
        </p:nvSpPr>
        <p:spPr>
          <a:xfrm>
            <a:off x="6156176" y="5350908"/>
            <a:ext cx="2808312" cy="369332"/>
          </a:xfrm>
          <a:prstGeom prst="rect">
            <a:avLst/>
          </a:prstGeom>
          <a:noFill/>
        </p:spPr>
        <p:txBody>
          <a:bodyPr wrap="square" rtlCol="0">
            <a:spAutoFit/>
          </a:bodyPr>
          <a:lstStyle/>
          <a:p>
            <a:r>
              <a:rPr lang="en-US" dirty="0" smtClean="0">
                <a:solidFill>
                  <a:srgbClr val="0070C0"/>
                </a:solidFill>
              </a:rPr>
              <a:t>Main topic of today</a:t>
            </a:r>
            <a:endParaRPr lang="en-US" dirty="0">
              <a:solidFill>
                <a:srgbClr val="0070C0"/>
              </a:solidFill>
            </a:endParaRPr>
          </a:p>
        </p:txBody>
      </p:sp>
    </p:spTree>
    <p:extLst>
      <p:ext uri="{BB962C8B-B14F-4D97-AF65-F5344CB8AC3E}">
        <p14:creationId xmlns:p14="http://schemas.microsoft.com/office/powerpoint/2010/main" val="34488166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2100" dirty="0" smtClean="0"/>
              <a:t>Let’s use the regression model as predictive model</a:t>
            </a:r>
            <a:endParaRPr lang="en-US" sz="21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284744"/>
            <a:ext cx="7423423"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30</a:t>
            </a:fld>
            <a:endParaRPr lang="de-DE" sz="900" dirty="0">
              <a:solidFill>
                <a:srgbClr val="000000"/>
              </a:solidFill>
            </a:endParaRPr>
          </a:p>
        </p:txBody>
      </p:sp>
    </p:spTree>
    <p:extLst>
      <p:ext uri="{BB962C8B-B14F-4D97-AF65-F5344CB8AC3E}">
        <p14:creationId xmlns:p14="http://schemas.microsoft.com/office/powerpoint/2010/main" val="7949271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2100" dirty="0" smtClean="0"/>
              <a:t>Let’s check if predictions are unbiased: calibration plot</a:t>
            </a:r>
            <a:endParaRPr lang="en-US" sz="2100"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7188" y="890896"/>
            <a:ext cx="6480000" cy="4819500"/>
          </a:xfrm>
        </p:spPr>
      </p:pic>
      <p:cxnSp>
        <p:nvCxnSpPr>
          <p:cNvPr id="5" name="Gerade Verbindung 4"/>
          <p:cNvCxnSpPr/>
          <p:nvPr/>
        </p:nvCxnSpPr>
        <p:spPr>
          <a:xfrm>
            <a:off x="1842156" y="1188801"/>
            <a:ext cx="43204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 name="Textfeld 5"/>
          <p:cNvSpPr txBox="1"/>
          <p:nvPr/>
        </p:nvSpPr>
        <p:spPr>
          <a:xfrm>
            <a:off x="2298240" y="1034912"/>
            <a:ext cx="1254254" cy="307777"/>
          </a:xfrm>
          <a:prstGeom prst="rect">
            <a:avLst/>
          </a:prstGeom>
          <a:noFill/>
        </p:spPr>
        <p:txBody>
          <a:bodyPr wrap="none" rtlCol="0">
            <a:spAutoFit/>
          </a:bodyPr>
          <a:lstStyle/>
          <a:p>
            <a:r>
              <a:rPr lang="en-US" sz="1400" dirty="0">
                <a:solidFill>
                  <a:srgbClr val="FF0000"/>
                </a:solidFill>
              </a:rPr>
              <a:t>m</a:t>
            </a:r>
            <a:r>
              <a:rPr lang="en-US" sz="1400" dirty="0" smtClean="0">
                <a:solidFill>
                  <a:srgbClr val="FF0000"/>
                </a:solidFill>
              </a:rPr>
              <a:t>ain diagonal </a:t>
            </a:r>
            <a:endParaRPr lang="en-US" sz="1400" dirty="0">
              <a:solidFill>
                <a:srgbClr val="FF0000"/>
              </a:solidFill>
            </a:endParaRPr>
          </a:p>
        </p:txBody>
      </p:sp>
      <p:cxnSp>
        <p:nvCxnSpPr>
          <p:cNvPr id="7" name="Gerade Verbindung 6"/>
          <p:cNvCxnSpPr/>
          <p:nvPr/>
        </p:nvCxnSpPr>
        <p:spPr>
          <a:xfrm>
            <a:off x="1842156" y="1466961"/>
            <a:ext cx="432048" cy="0"/>
          </a:xfrm>
          <a:prstGeom prst="line">
            <a:avLst/>
          </a:prstGeom>
          <a:ln>
            <a:solidFill>
              <a:srgbClr val="0000FF"/>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feld 7"/>
          <p:cNvSpPr txBox="1"/>
          <p:nvPr/>
        </p:nvSpPr>
        <p:spPr>
          <a:xfrm>
            <a:off x="2298240" y="1313072"/>
            <a:ext cx="3529108" cy="307777"/>
          </a:xfrm>
          <a:prstGeom prst="rect">
            <a:avLst/>
          </a:prstGeom>
          <a:noFill/>
        </p:spPr>
        <p:txBody>
          <a:bodyPr wrap="none" rtlCol="0">
            <a:spAutoFit/>
          </a:bodyPr>
          <a:lstStyle/>
          <a:p>
            <a:r>
              <a:rPr lang="en-US" sz="1400" dirty="0">
                <a:solidFill>
                  <a:srgbClr val="0000FF"/>
                </a:solidFill>
              </a:rPr>
              <a:t>f</a:t>
            </a:r>
            <a:r>
              <a:rPr lang="en-US" sz="1400" dirty="0" smtClean="0">
                <a:solidFill>
                  <a:srgbClr val="0000FF"/>
                </a:solidFill>
              </a:rPr>
              <a:t>itted regression line </a:t>
            </a:r>
            <a:r>
              <a:rPr lang="en-US" sz="1400" dirty="0" err="1" smtClean="0">
                <a:solidFill>
                  <a:srgbClr val="0000FF"/>
                </a:solidFill>
              </a:rPr>
              <a:t>y~predicted</a:t>
            </a:r>
            <a:r>
              <a:rPr lang="en-US" sz="1400" dirty="0" smtClean="0">
                <a:solidFill>
                  <a:srgbClr val="0000FF"/>
                </a:solidFill>
              </a:rPr>
              <a:t> for </a:t>
            </a:r>
            <a:r>
              <a:rPr lang="en-US" sz="1400" b="1" dirty="0" smtClean="0">
                <a:solidFill>
                  <a:srgbClr val="0000FF"/>
                </a:solidFill>
              </a:rPr>
              <a:t>test</a:t>
            </a:r>
            <a:r>
              <a:rPr lang="en-US" sz="1400" dirty="0" smtClean="0">
                <a:solidFill>
                  <a:srgbClr val="0000FF"/>
                </a:solidFill>
              </a:rPr>
              <a:t> data</a:t>
            </a:r>
            <a:endParaRPr lang="en-US" sz="1400" dirty="0">
              <a:solidFill>
                <a:srgbClr val="0000FF"/>
              </a:solidFill>
            </a:endParaRPr>
          </a:p>
        </p:txBody>
      </p:sp>
      <p:sp>
        <p:nvSpPr>
          <p:cNvPr id="9" name="Textfeld 8"/>
          <p:cNvSpPr txBox="1"/>
          <p:nvPr/>
        </p:nvSpPr>
        <p:spPr>
          <a:xfrm>
            <a:off x="899592" y="5903295"/>
            <a:ext cx="7776863" cy="646331"/>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Slope of fitted line for observed vs predicted values is smaller that 1 meaning that </a:t>
            </a:r>
            <a:r>
              <a:rPr lang="en-US" dirty="0" smtClean="0">
                <a:solidFill>
                  <a:srgbClr val="0070C0"/>
                </a:solidFill>
                <a:latin typeface="Arial" panose="020B0604020202020204" pitchFamily="34" charset="0"/>
                <a:cs typeface="Arial" panose="020B0604020202020204" pitchFamily="34" charset="0"/>
              </a:rPr>
              <a:t>linear regressions produces to extreme predicted values</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31</a:t>
            </a:fld>
            <a:endParaRPr lang="de-DE" sz="900" dirty="0">
              <a:solidFill>
                <a:srgbClr val="000000"/>
              </a:solidFill>
            </a:endParaRPr>
          </a:p>
        </p:txBody>
      </p:sp>
    </p:spTree>
    <p:extLst>
      <p:ext uri="{BB962C8B-B14F-4D97-AF65-F5344CB8AC3E}">
        <p14:creationId xmlns:p14="http://schemas.microsoft.com/office/powerpoint/2010/main" val="3139369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2100" dirty="0" smtClean="0"/>
              <a:t>Are predictions always to extreme?</a:t>
            </a:r>
            <a:endParaRPr lang="en-US" sz="2100" dirty="0"/>
          </a:p>
        </p:txBody>
      </p:sp>
      <p:sp>
        <p:nvSpPr>
          <p:cNvPr id="6" name="Textfeld 5"/>
          <p:cNvSpPr txBox="1"/>
          <p:nvPr/>
        </p:nvSpPr>
        <p:spPr>
          <a:xfrm>
            <a:off x="539552" y="5733256"/>
            <a:ext cx="8064896" cy="923330"/>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The simulation shows that on average </a:t>
            </a:r>
            <a:r>
              <a:rPr lang="en-US" dirty="0" smtClean="0">
                <a:solidFill>
                  <a:srgbClr val="0070C0"/>
                </a:solidFill>
                <a:latin typeface="Arial" panose="020B0604020202020204" pitchFamily="34" charset="0"/>
                <a:cs typeface="Arial" panose="020B0604020202020204" pitchFamily="34" charset="0"/>
              </a:rPr>
              <a:t>linear regressions produces to extreme predicted values</a:t>
            </a:r>
            <a:r>
              <a:rPr lang="en-US" dirty="0" smtClean="0">
                <a:latin typeface="Arial" panose="020B0604020202020204" pitchFamily="34" charset="0"/>
                <a:cs typeface="Arial" panose="020B0604020202020204" pitchFamily="34" charset="0"/>
              </a:rPr>
              <a:t>. But we have sample variation and the bias varies from run to run and sometimes the predictions are even not extreme enough.</a:t>
            </a:r>
            <a:endParaRPr lang="en-US" dirty="0">
              <a:latin typeface="Arial" panose="020B0604020202020204" pitchFamily="34" charset="0"/>
              <a:cs typeface="Arial" panose="020B0604020202020204" pitchFamily="34" charset="0"/>
            </a:endParaRPr>
          </a:p>
        </p:txBody>
      </p:sp>
      <p:sp>
        <p:nvSpPr>
          <p:cNvPr id="7"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32</a:t>
            </a:fld>
            <a:endParaRPr lang="de-DE" sz="900" dirty="0">
              <a:solidFill>
                <a:srgbClr val="000000"/>
              </a:solidFill>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764704"/>
            <a:ext cx="8037401" cy="483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43075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2100" dirty="0" smtClean="0"/>
              <a:t>In which cases are “naïve” predictions biased on new data?</a:t>
            </a:r>
            <a:endParaRPr lang="en-US" sz="2100"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217488" y="1050925"/>
                <a:ext cx="8242944" cy="3458195"/>
              </a:xfrm>
            </p:spPr>
            <p:txBody>
              <a:bodyPr/>
              <a:lstStyle/>
              <a:p>
                <a:pPr marL="0" indent="0">
                  <a:buNone/>
                </a:pPr>
                <a:r>
                  <a:rPr lang="en-US" dirty="0" smtClean="0"/>
                  <a:t>If the regression fit (on training data) is not very good (small F statistics) indicating that the model rather </a:t>
                </a:r>
                <a:r>
                  <a:rPr lang="en-US" dirty="0" err="1" smtClean="0"/>
                  <a:t>overfits</a:t>
                </a:r>
                <a:r>
                  <a:rPr lang="en-US" dirty="0" smtClean="0"/>
                  <a:t> the data as it easily happens for</a:t>
                </a:r>
                <a:br>
                  <a:rPr lang="en-US" dirty="0" smtClean="0"/>
                </a:br>
                <a:endParaRPr lang="en-US" dirty="0" smtClean="0"/>
              </a:p>
              <a:p>
                <a:pPr>
                  <a:buFont typeface="Arial" panose="020B0604020202020204" pitchFamily="34" charset="0"/>
                  <a:buChar char="•"/>
                </a:pPr>
                <a:r>
                  <a:rPr lang="en-US" dirty="0"/>
                  <a:t>l</a:t>
                </a:r>
                <a:r>
                  <a:rPr lang="en-US" dirty="0" smtClean="0"/>
                  <a:t>ot of noise – large residual error</a:t>
                </a:r>
                <a:endParaRPr lang="en-US" dirty="0"/>
              </a:p>
              <a:p>
                <a:pPr>
                  <a:buFont typeface="Arial" panose="020B0604020202020204" pitchFamily="34" charset="0"/>
                  <a:buChar char="•"/>
                </a:pPr>
                <a:r>
                  <a:rPr lang="en-US" dirty="0" smtClean="0"/>
                  <a:t>small (training) data set</a:t>
                </a:r>
              </a:p>
              <a:p>
                <a:pPr>
                  <a:buFont typeface="Arial" panose="020B0604020202020204" pitchFamily="34" charset="0"/>
                  <a:buChar char="•"/>
                </a:pPr>
                <a:r>
                  <a:rPr lang="en-US" dirty="0"/>
                  <a:t>s</a:t>
                </a:r>
                <a:r>
                  <a:rPr lang="en-US" dirty="0" smtClean="0"/>
                  <a:t>mall effects – small coefficients</a:t>
                </a:r>
              </a:p>
              <a:p>
                <a:pPr>
                  <a:buFont typeface="Arial" panose="020B0604020202020204" pitchFamily="34" charset="0"/>
                  <a:buChar char="•"/>
                </a:pPr>
                <a:r>
                  <a:rPr lang="en-US" dirty="0"/>
                  <a:t>m</a:t>
                </a:r>
                <a:r>
                  <a:rPr lang="en-US" dirty="0" smtClean="0"/>
                  <a:t>any predictors</a:t>
                </a:r>
              </a:p>
              <a:p>
                <a:pPr marL="0" indent="0">
                  <a:buNone/>
                </a:pPr>
                <a:r>
                  <a:rPr lang="en-US" i="1" dirty="0" smtClean="0">
                    <a:latin typeface="Cambria Math"/>
                    <a:ea typeface="Cambria Math"/>
                  </a:rPr>
                  <a:t/>
                </a:r>
                <a:br>
                  <a:rPr lang="en-US" i="1" dirty="0" smtClean="0">
                    <a:latin typeface="Cambria Math"/>
                    <a:ea typeface="Cambria Math"/>
                  </a:rPr>
                </a:br>
                <a14:m>
                  <m:oMath xmlns:m="http://schemas.openxmlformats.org/officeDocument/2006/math">
                    <m:r>
                      <a:rPr lang="en-US" i="1" smtClean="0">
                        <a:latin typeface="Cambria Math"/>
                        <a:ea typeface="Cambria Math"/>
                      </a:rPr>
                      <m:t>→</m:t>
                    </m:r>
                    <m:r>
                      <a:rPr lang="de-CH" b="0" i="1" smtClean="0">
                        <a:latin typeface="Cambria Math"/>
                        <a:ea typeface="Cambria Math"/>
                      </a:rPr>
                      <m:t> </m:t>
                    </m:r>
                  </m:oMath>
                </a14:m>
                <a:r>
                  <a:rPr lang="en-US" dirty="0" smtClean="0"/>
                  <a:t>see R simulation</a:t>
                </a:r>
                <a:endParaRPr lang="en-US" dirty="0"/>
              </a:p>
              <a:p>
                <a:pPr marL="0" indent="0">
                  <a:buNone/>
                </a:pPr>
                <a:endParaRPr lang="en-US"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217488" y="1050925"/>
                <a:ext cx="8242944" cy="3458195"/>
              </a:xfrm>
              <a:blipFill rotWithShape="1">
                <a:blip r:embed="rId2"/>
                <a:stretch>
                  <a:fillRect l="-814" t="-704" r="-1257"/>
                </a:stretch>
              </a:blipFill>
            </p:spPr>
            <p:txBody>
              <a:bodyPr/>
              <a:lstStyle/>
              <a:p>
                <a:r>
                  <a:rPr lang="en-US">
                    <a:noFill/>
                  </a:rPr>
                  <a:t> </a:t>
                </a:r>
              </a:p>
            </p:txBody>
          </p:sp>
        </mc:Fallback>
      </mc:AlternateContent>
      <p:sp>
        <p:nvSpPr>
          <p:cNvPr id="4"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33</a:t>
            </a:fld>
            <a:endParaRPr lang="de-DE" sz="900" dirty="0">
              <a:solidFill>
                <a:srgbClr val="000000"/>
              </a:solidFill>
            </a:endParaRPr>
          </a:p>
        </p:txBody>
      </p:sp>
      <p:sp>
        <p:nvSpPr>
          <p:cNvPr id="5" name="Rechteck 4"/>
          <p:cNvSpPr/>
          <p:nvPr/>
        </p:nvSpPr>
        <p:spPr>
          <a:xfrm>
            <a:off x="222821" y="6177086"/>
            <a:ext cx="8424936" cy="461665"/>
          </a:xfrm>
          <a:prstGeom prst="rect">
            <a:avLst/>
          </a:prstGeom>
        </p:spPr>
        <p:txBody>
          <a:bodyPr wrap="square">
            <a:spAutoFit/>
          </a:bodyPr>
          <a:lstStyle/>
          <a:p>
            <a:r>
              <a:rPr lang="en-US" sz="1200" dirty="0" smtClean="0">
                <a:latin typeface="Arial" panose="020B0604020202020204" pitchFamily="34" charset="0"/>
                <a:cs typeface="Arial" panose="020B0604020202020204" pitchFamily="34" charset="0"/>
              </a:rPr>
              <a:t>Houwelingen2001 p.25: “It </a:t>
            </a:r>
            <a:r>
              <a:rPr lang="en-US" sz="1200" dirty="0">
                <a:latin typeface="Arial" panose="020B0604020202020204" pitchFamily="34" charset="0"/>
                <a:cs typeface="Arial" panose="020B0604020202020204" pitchFamily="34" charset="0"/>
              </a:rPr>
              <a:t>might be expected that shrinkage in the regression setting </a:t>
            </a:r>
            <a:r>
              <a:rPr lang="en-US" sz="1200" dirty="0" smtClean="0">
                <a:latin typeface="Arial" panose="020B0604020202020204" pitchFamily="34" charset="0"/>
                <a:cs typeface="Arial" panose="020B0604020202020204" pitchFamily="34" charset="0"/>
              </a:rPr>
              <a:t>only works </a:t>
            </a:r>
            <a:r>
              <a:rPr lang="en-US" sz="1200" dirty="0">
                <a:latin typeface="Arial" panose="020B0604020202020204" pitchFamily="34" charset="0"/>
                <a:cs typeface="Arial" panose="020B0604020202020204" pitchFamily="34" charset="0"/>
              </a:rPr>
              <a:t>if there are </a:t>
            </a:r>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                                       at </a:t>
            </a:r>
            <a:r>
              <a:rPr lang="en-US" sz="1200" dirty="0">
                <a:latin typeface="Arial" panose="020B0604020202020204" pitchFamily="34" charset="0"/>
                <a:cs typeface="Arial" panose="020B0604020202020204" pitchFamily="34" charset="0"/>
              </a:rPr>
              <a:t>least three covariates yielding four unknown parameters</a:t>
            </a:r>
            <a:r>
              <a:rPr lang="en-US" sz="1200"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6" name="Rechteck 5"/>
          <p:cNvSpPr/>
          <p:nvPr/>
        </p:nvSpPr>
        <p:spPr>
          <a:xfrm>
            <a:off x="222821" y="5157192"/>
            <a:ext cx="8820472" cy="1015663"/>
          </a:xfrm>
          <a:prstGeom prst="rect">
            <a:avLst/>
          </a:prstGeom>
        </p:spPr>
        <p:txBody>
          <a:bodyPr wrap="square">
            <a:spAutoFit/>
          </a:bodyPr>
          <a:lstStyle/>
          <a:p>
            <a:r>
              <a:rPr lang="en-US" sz="1200" dirty="0" smtClean="0">
                <a:latin typeface="Arial" panose="020B0604020202020204" pitchFamily="34" charset="0"/>
                <a:cs typeface="Arial" panose="020B0604020202020204" pitchFamily="34" charset="0"/>
              </a:rPr>
              <a:t>Observations in R simulation: </a:t>
            </a:r>
          </a:p>
          <a:p>
            <a:pPr marL="628650" lvl="1" indent="-171450">
              <a:buFontTx/>
              <a:buChar char="-"/>
            </a:pPr>
            <a:r>
              <a:rPr lang="en-US" sz="1200" dirty="0" smtClean="0">
                <a:latin typeface="Arial" panose="020B0604020202020204" pitchFamily="34" charset="0"/>
                <a:cs typeface="Arial" panose="020B0604020202020204" pitchFamily="34" charset="0"/>
              </a:rPr>
              <a:t>For p&gt;=2 predictors and small effects we can observe this bias in the predictions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(mean calibration slope b is significantly smaller than 1 when using the a model fitted on train to predict test data)</a:t>
            </a:r>
          </a:p>
          <a:p>
            <a:pPr marL="628650" lvl="1" indent="-171450">
              <a:buFontTx/>
              <a:buChar char="-"/>
            </a:pPr>
            <a:r>
              <a:rPr lang="en-US" sz="1200" dirty="0" smtClean="0">
                <a:latin typeface="Arial" panose="020B0604020202020204" pitchFamily="34" charset="0"/>
                <a:cs typeface="Arial" panose="020B0604020202020204" pitchFamily="34" charset="0"/>
              </a:rPr>
              <a:t>For p=1 predictor (simple regression) we cannot estimate the expected value of the calibration slope b to show b &lt;1 </a:t>
            </a:r>
          </a:p>
          <a:p>
            <a:pPr marL="628650" lvl="1" indent="-171450">
              <a:buFontTx/>
              <a:buChar char="-"/>
            </a:pPr>
            <a:r>
              <a:rPr lang="en-US" sz="1200" dirty="0" smtClean="0">
                <a:latin typeface="Arial" panose="020B0604020202020204" pitchFamily="34" charset="0"/>
                <a:cs typeface="Arial" panose="020B0604020202020204" pitchFamily="34" charset="0"/>
              </a:rPr>
              <a:t>The distribution of the simulated calibration slopes is not Normal but is rather compatible with a t-distribution with </a:t>
            </a:r>
            <a:r>
              <a:rPr lang="en-US" sz="1200" dirty="0" err="1" smtClean="0">
                <a:latin typeface="Arial" panose="020B0604020202020204" pitchFamily="34" charset="0"/>
                <a:cs typeface="Arial" panose="020B0604020202020204" pitchFamily="34" charset="0"/>
              </a:rPr>
              <a:t>df</a:t>
            </a:r>
            <a:r>
              <a:rPr lang="en-US" sz="1200" dirty="0" smtClean="0">
                <a:latin typeface="Arial" panose="020B0604020202020204" pitchFamily="34" charset="0"/>
                <a:cs typeface="Arial" panose="020B0604020202020204" pitchFamily="34" charset="0"/>
              </a:rPr>
              <a:t>=p</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3580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2100" dirty="0" smtClean="0"/>
              <a:t>Shrinkage leads to calibrated predictions on new data</a:t>
            </a:r>
            <a:endParaRPr lang="en-US" sz="2100"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217488" y="1050925"/>
                <a:ext cx="8242944" cy="3530203"/>
              </a:xfrm>
            </p:spPr>
            <p:txBody>
              <a:bodyPr>
                <a:normAutofit fontScale="85000" lnSpcReduction="10000"/>
              </a:bodyPr>
              <a:lstStyle/>
              <a:p>
                <a:r>
                  <a:rPr lang="en-US" dirty="0" smtClean="0"/>
                  <a:t>Naïve Least Square Prediction uses the model fitted on train data also to predict new data:</a:t>
                </a:r>
              </a:p>
              <a:p>
                <a:pPr marL="0" indent="0">
                  <a:buNone/>
                </a:pPr>
                <a:endParaRPr lang="en-US" dirty="0" smtClean="0"/>
              </a:p>
              <a:p>
                <a:pPr marL="0" indent="0">
                  <a:buNone/>
                </a:pPr>
                <a:endParaRPr lang="en-US" dirty="0"/>
              </a:p>
              <a:p>
                <a:pPr marL="0" indent="0">
                  <a:buNone/>
                </a:pPr>
                <a:endParaRPr lang="en-US" dirty="0"/>
              </a:p>
              <a:p>
                <a:r>
                  <a:rPr lang="en-US" dirty="0" smtClean="0"/>
                  <a:t>Since we observe that predictions on new data are on average to extreme, we need to shrink them towards the mean to get calibrated predictions</a:t>
                </a:r>
                <a:br>
                  <a:rPr lang="en-US" dirty="0" smtClean="0"/>
                </a:br>
                <a:endParaRPr lang="en-US" dirty="0" smtClean="0"/>
              </a:p>
              <a:p>
                <a:r>
                  <a:rPr lang="en-US" dirty="0" smtClean="0"/>
                  <a:t>This can be achieved by shrinking the coefficients in the regression model </a:t>
                </a:r>
                <a:r>
                  <a:rPr lang="en-US" sz="1300" dirty="0" smtClean="0"/>
                  <a:t>(w/o loss of generality we assume that all predictors are centered).</a:t>
                </a:r>
              </a:p>
              <a:p>
                <a:endParaRPr lang="en-US" dirty="0"/>
              </a:p>
              <a:p>
                <a:r>
                  <a:rPr lang="en-US" dirty="0" smtClean="0"/>
                  <a:t>Recalibrated prediction achieved by shrinking the coefficients with a </a:t>
                </a:r>
                <a:r>
                  <a:rPr lang="en-US" dirty="0" smtClean="0">
                    <a:solidFill>
                      <a:srgbClr val="0070C0"/>
                    </a:solidFill>
                  </a:rPr>
                  <a:t>shrinkage factor </a:t>
                </a:r>
                <a14:m>
                  <m:oMath xmlns:m="http://schemas.openxmlformats.org/officeDocument/2006/math">
                    <m:r>
                      <a:rPr lang="de-CH" b="0" i="1" smtClean="0">
                        <a:solidFill>
                          <a:srgbClr val="0070C0"/>
                        </a:solidFill>
                        <a:latin typeface="Cambria Math"/>
                      </a:rPr>
                      <m:t>𝑐</m:t>
                    </m:r>
                    <m:r>
                      <a:rPr lang="de-CH" b="0" i="1" smtClean="0">
                        <a:solidFill>
                          <a:srgbClr val="0070C0"/>
                        </a:solidFill>
                        <a:latin typeface="Cambria Math"/>
                        <a:ea typeface="Cambria Math"/>
                      </a:rPr>
                      <m:t>∈[0,1]</m:t>
                    </m:r>
                  </m:oMath>
                </a14:m>
                <a:r>
                  <a:rPr lang="en-US" dirty="0" smtClean="0"/>
                  <a:t>:</a:t>
                </a:r>
                <a:endParaRPr lang="en-US"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217488" y="1050925"/>
                <a:ext cx="8242944" cy="3530203"/>
              </a:xfrm>
              <a:blipFill rotWithShape="1">
                <a:blip r:embed="rId3"/>
                <a:stretch>
                  <a:fillRect l="-370" t="-1209" r="-592"/>
                </a:stretch>
              </a:blipFill>
            </p:spPr>
            <p:txBody>
              <a:bodyPr/>
              <a:lstStyle/>
              <a:p>
                <a:r>
                  <a:rPr lang="en-US">
                    <a:noFill/>
                  </a:rPr>
                  <a:t> </a:t>
                </a:r>
              </a:p>
            </p:txBody>
          </p:sp>
        </mc:Fallback>
      </mc:AlternateContent>
      <p:graphicFrame>
        <p:nvGraphicFramePr>
          <p:cNvPr id="5" name="Objekt 4"/>
          <p:cNvGraphicFramePr>
            <a:graphicFrameLocks noChangeAspect="1"/>
          </p:cNvGraphicFramePr>
          <p:nvPr>
            <p:extLst/>
          </p:nvPr>
        </p:nvGraphicFramePr>
        <p:xfrm>
          <a:off x="1871663" y="1725439"/>
          <a:ext cx="2065337" cy="479425"/>
        </p:xfrm>
        <a:graphic>
          <a:graphicData uri="http://schemas.openxmlformats.org/presentationml/2006/ole">
            <mc:AlternateContent xmlns:mc="http://schemas.openxmlformats.org/markup-compatibility/2006">
              <mc:Choice xmlns:v="urn:schemas-microsoft-com:vml" Requires="v">
                <p:oleObj spid="_x0000_s17430" name="Equation" r:id="rId4" imgW="1091880" imgH="253800" progId="Equation.DSMT4">
                  <p:embed/>
                </p:oleObj>
              </mc:Choice>
              <mc:Fallback>
                <p:oleObj name="Equation" r:id="rId4" imgW="1091880" imgH="253800" progId="Equation.DSMT4">
                  <p:embed/>
                  <p:pic>
                    <p:nvPicPr>
                      <p:cNvPr id="5" name="Objekt 4"/>
                      <p:cNvPicPr>
                        <a:picLocks noChangeAspect="1" noChangeArrowheads="1"/>
                      </p:cNvPicPr>
                      <p:nvPr/>
                    </p:nvPicPr>
                    <p:blipFill>
                      <a:blip r:embed="rId5"/>
                      <a:srcRect/>
                      <a:stretch>
                        <a:fillRect/>
                      </a:stretch>
                    </p:blipFill>
                    <p:spPr bwMode="auto">
                      <a:xfrm>
                        <a:off x="1871663" y="1725439"/>
                        <a:ext cx="2065337" cy="479425"/>
                      </a:xfrm>
                      <a:prstGeom prst="rect">
                        <a:avLst/>
                      </a:prstGeom>
                      <a:noFill/>
                      <a:ln>
                        <a:noFill/>
                      </a:ln>
                    </p:spPr>
                  </p:pic>
                </p:oleObj>
              </mc:Fallback>
            </mc:AlternateContent>
          </a:graphicData>
        </a:graphic>
      </p:graphicFrame>
      <p:graphicFrame>
        <p:nvGraphicFramePr>
          <p:cNvPr id="7" name="Objekt 6"/>
          <p:cNvGraphicFramePr>
            <a:graphicFrameLocks noChangeAspect="1"/>
          </p:cNvGraphicFramePr>
          <p:nvPr>
            <p:extLst/>
          </p:nvPr>
        </p:nvGraphicFramePr>
        <p:xfrm>
          <a:off x="1858963" y="4748213"/>
          <a:ext cx="3243262" cy="576262"/>
        </p:xfrm>
        <a:graphic>
          <a:graphicData uri="http://schemas.openxmlformats.org/presentationml/2006/ole">
            <mc:AlternateContent xmlns:mc="http://schemas.openxmlformats.org/markup-compatibility/2006">
              <mc:Choice xmlns:v="urn:schemas-microsoft-com:vml" Requires="v">
                <p:oleObj spid="_x0000_s17431" name="Equation" r:id="rId6" imgW="1714320" imgH="304560" progId="Equation.DSMT4">
                  <p:embed/>
                </p:oleObj>
              </mc:Choice>
              <mc:Fallback>
                <p:oleObj name="Equation" r:id="rId6" imgW="1714320" imgH="304560" progId="Equation.DSMT4">
                  <p:embed/>
                  <p:pic>
                    <p:nvPicPr>
                      <p:cNvPr id="7" name="Objekt 6"/>
                      <p:cNvPicPr>
                        <a:picLocks noChangeAspect="1" noChangeArrowheads="1"/>
                      </p:cNvPicPr>
                      <p:nvPr/>
                    </p:nvPicPr>
                    <p:blipFill>
                      <a:blip r:embed="rId7"/>
                      <a:srcRect/>
                      <a:stretch>
                        <a:fillRect/>
                      </a:stretch>
                    </p:blipFill>
                    <p:spPr bwMode="auto">
                      <a:xfrm>
                        <a:off x="1858963" y="4748213"/>
                        <a:ext cx="32432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34</a:t>
            </a:fld>
            <a:endParaRPr lang="de-DE" sz="900" dirty="0">
              <a:solidFill>
                <a:srgbClr val="000000"/>
              </a:solidFill>
            </a:endParaRPr>
          </a:p>
        </p:txBody>
      </p:sp>
    </p:spTree>
    <p:extLst>
      <p:ext uri="{BB962C8B-B14F-4D97-AF65-F5344CB8AC3E}">
        <p14:creationId xmlns:p14="http://schemas.microsoft.com/office/powerpoint/2010/main" val="6955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8614"/>
            <a:ext cx="8784976" cy="634082"/>
          </a:xfrm>
        </p:spPr>
        <p:txBody>
          <a:bodyPr>
            <a:normAutofit/>
          </a:bodyPr>
          <a:lstStyle/>
          <a:p>
            <a:r>
              <a:rPr lang="en-US" sz="2100" dirty="0" smtClean="0"/>
              <a:t>How to determine how much we need to shrink the coefficients?</a:t>
            </a:r>
            <a:endParaRPr lang="en-US" sz="2100" dirty="0"/>
          </a:p>
        </p:txBody>
      </p:sp>
      <mc:AlternateContent xmlns:mc="http://schemas.openxmlformats.org/markup-compatibility/2006">
        <mc:Choice xmlns:a14="http://schemas.microsoft.com/office/drawing/2010/main" Requires="a14">
          <p:sp>
            <p:nvSpPr>
              <p:cNvPr id="3" name="Inhaltsplatzhalter 2"/>
              <p:cNvSpPr>
                <a:spLocks noGrp="1"/>
              </p:cNvSpPr>
              <p:nvPr>
                <p:ph idx="1"/>
              </p:nvPr>
            </p:nvSpPr>
            <p:spPr>
              <a:xfrm>
                <a:off x="179512" y="1013386"/>
                <a:ext cx="8242944" cy="5402857"/>
              </a:xfrm>
            </p:spPr>
            <p:txBody>
              <a:bodyPr/>
              <a:lstStyle/>
              <a:p>
                <a:pPr>
                  <a:lnSpc>
                    <a:spcPts val="1700"/>
                  </a:lnSpc>
                </a:pPr>
                <a:r>
                  <a:rPr lang="en-US" dirty="0" smtClean="0"/>
                  <a:t>Based on the global F-statistics:   </a:t>
                </a:r>
                <a14:m>
                  <m:oMath xmlns:m="http://schemas.openxmlformats.org/officeDocument/2006/math">
                    <m:acc>
                      <m:accPr>
                        <m:chr m:val="̂"/>
                        <m:ctrlPr>
                          <a:rPr lang="en-US" i="1" smtClean="0">
                            <a:latin typeface="Cambria Math" panose="02040503050406030204" pitchFamily="18" charset="0"/>
                          </a:rPr>
                        </m:ctrlPr>
                      </m:accPr>
                      <m:e>
                        <m:r>
                          <a:rPr lang="de-CH" b="0" i="1" smtClean="0">
                            <a:latin typeface="Cambria Math"/>
                          </a:rPr>
                          <m:t>𝑐</m:t>
                        </m:r>
                      </m:e>
                    </m:acc>
                    <m:r>
                      <a:rPr lang="de-CH" b="0" i="1" smtClean="0">
                        <a:latin typeface="Cambria Math"/>
                      </a:rPr>
                      <m:t>=</m:t>
                    </m:r>
                    <m:func>
                      <m:funcPr>
                        <m:ctrlPr>
                          <a:rPr lang="de-CH" b="0" i="1" smtClean="0">
                            <a:latin typeface="Cambria Math" panose="02040503050406030204" pitchFamily="18" charset="0"/>
                          </a:rPr>
                        </m:ctrlPr>
                      </m:funcPr>
                      <m:fName>
                        <m:r>
                          <m:rPr>
                            <m:sty m:val="p"/>
                          </m:rPr>
                          <a:rPr lang="de-CH" b="0" i="0" smtClean="0">
                            <a:latin typeface="Cambria Math"/>
                          </a:rPr>
                          <m:t>max</m:t>
                        </m:r>
                      </m:fName>
                      <m:e>
                        <m:d>
                          <m:dPr>
                            <m:ctrlPr>
                              <a:rPr lang="de-CH" b="0" i="1" smtClean="0">
                                <a:latin typeface="Cambria Math" panose="02040503050406030204" pitchFamily="18" charset="0"/>
                              </a:rPr>
                            </m:ctrlPr>
                          </m:dPr>
                          <m:e>
                            <m:r>
                              <a:rPr lang="de-CH" b="0" i="1" smtClean="0">
                                <a:latin typeface="Cambria Math"/>
                              </a:rPr>
                              <m:t>1−</m:t>
                            </m:r>
                            <m:f>
                              <m:fPr>
                                <m:ctrlPr>
                                  <a:rPr lang="de-CH" b="0" i="1" smtClean="0">
                                    <a:latin typeface="Cambria Math" panose="02040503050406030204" pitchFamily="18" charset="0"/>
                                  </a:rPr>
                                </m:ctrlPr>
                              </m:fPr>
                              <m:num>
                                <m:r>
                                  <a:rPr lang="de-CH" b="0" i="1" smtClean="0">
                                    <a:latin typeface="Cambria Math"/>
                                  </a:rPr>
                                  <m:t>1</m:t>
                                </m:r>
                              </m:num>
                              <m:den>
                                <m:r>
                                  <a:rPr lang="de-CH" b="0" i="1" smtClean="0">
                                    <a:latin typeface="Cambria Math"/>
                                  </a:rPr>
                                  <m:t>𝐹</m:t>
                                </m:r>
                              </m:den>
                            </m:f>
                            <m:r>
                              <a:rPr lang="de-CH" b="0" i="1" smtClean="0">
                                <a:latin typeface="Cambria Math"/>
                              </a:rPr>
                              <m:t>,0</m:t>
                            </m:r>
                          </m:e>
                        </m:d>
                      </m:e>
                    </m:func>
                  </m:oMath>
                </a14:m>
                <a:r>
                  <a:rPr lang="de-CH" b="0" dirty="0" smtClean="0"/>
                  <a:t> </a:t>
                </a:r>
                <a:br>
                  <a:rPr lang="de-CH" b="0" dirty="0" smtClean="0"/>
                </a:br>
                <a:r>
                  <a:rPr lang="de-CH" sz="1200" b="0" dirty="0" smtClean="0"/>
                  <a:t>(</a:t>
                </a:r>
                <a:r>
                  <a:rPr lang="de-CH" sz="1200" b="0" dirty="0" err="1" smtClean="0"/>
                  <a:t>see</a:t>
                </a:r>
                <a:r>
                  <a:rPr lang="de-CH" sz="1200" b="0" dirty="0" smtClean="0"/>
                  <a:t> </a:t>
                </a:r>
                <a:r>
                  <a:rPr lang="de-CH" sz="1200" b="0" dirty="0" err="1" smtClean="0"/>
                  <a:t>Copas</a:t>
                </a:r>
                <a:r>
                  <a:rPr lang="de-CH" sz="1200" b="0" dirty="0" smtClean="0"/>
                  <a:t> 1997)</a:t>
                </a:r>
              </a:p>
              <a:p>
                <a:pPr marL="0" indent="0">
                  <a:buNone/>
                </a:pPr>
                <a:endParaRPr lang="en-US" sz="1800" dirty="0" smtClean="0"/>
              </a:p>
              <a:p>
                <a:r>
                  <a:rPr lang="en-US" dirty="0" smtClean="0"/>
                  <a:t>Or better through </a:t>
                </a:r>
                <a:r>
                  <a:rPr lang="en-US" dirty="0"/>
                  <a:t>cross </a:t>
                </a:r>
                <a:r>
                  <a:rPr lang="en-US" dirty="0" smtClean="0"/>
                  <a:t>validation:</a:t>
                </a:r>
                <a:br>
                  <a:rPr lang="en-US" dirty="0" smtClean="0"/>
                </a:br>
                <a:endParaRPr lang="en-US" sz="1200" dirty="0" smtClean="0"/>
              </a:p>
              <a:p>
                <a:pPr lvl="1"/>
                <a:r>
                  <a:rPr lang="en-US" dirty="0" smtClean="0">
                    <a:solidFill>
                      <a:schemeClr val="tx1"/>
                    </a:solidFill>
                  </a:rPr>
                  <a:t>regress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de-CH" b="0" i="1" smtClean="0">
                            <a:solidFill>
                              <a:schemeClr val="tx1"/>
                            </a:solidFill>
                            <a:latin typeface="Cambria Math"/>
                          </a:rPr>
                          <m:t>𝑦</m:t>
                        </m:r>
                      </m:e>
                      <m:sub>
                        <m:r>
                          <a:rPr lang="de-CH" b="0" i="1" smtClean="0">
                            <a:solidFill>
                              <a:schemeClr val="tx1"/>
                            </a:solidFill>
                            <a:latin typeface="Cambria Math"/>
                          </a:rPr>
                          <m:t>𝑖</m:t>
                        </m:r>
                      </m:sub>
                    </m:sSub>
                  </m:oMath>
                </a14:m>
                <a:r>
                  <a:rPr lang="en-US" dirty="0" smtClean="0">
                    <a:solidFill>
                      <a:schemeClr val="tx1"/>
                    </a:solidFill>
                  </a:rPr>
                  <a:t> </a:t>
                </a:r>
                <a:r>
                  <a:rPr lang="en-US" dirty="0">
                    <a:solidFill>
                      <a:schemeClr val="tx1"/>
                    </a:solidFill>
                  </a:rPr>
                  <a:t>on </a:t>
                </a:r>
                <a14:m>
                  <m:oMath xmlns:m="http://schemas.openxmlformats.org/officeDocument/2006/math">
                    <m:sSub>
                      <m:sSubPr>
                        <m:ctrlPr>
                          <a:rPr lang="en-US" i="1" smtClean="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de-CH" i="1">
                                <a:solidFill>
                                  <a:schemeClr val="tx1"/>
                                </a:solidFill>
                                <a:latin typeface="Cambria Math"/>
                              </a:rPr>
                              <m:t>𝑦</m:t>
                            </m:r>
                          </m:e>
                        </m:acc>
                      </m:e>
                      <m:sub>
                        <m:r>
                          <a:rPr lang="de-CH" b="0" i="1" smtClean="0">
                            <a:solidFill>
                              <a:schemeClr val="tx1"/>
                            </a:solidFill>
                            <a:latin typeface="Cambria Math"/>
                          </a:rPr>
                          <m:t>−</m:t>
                        </m:r>
                        <m:r>
                          <a:rPr lang="de-CH" b="0" i="1" smtClean="0">
                            <a:solidFill>
                              <a:schemeClr val="tx1"/>
                            </a:solidFill>
                            <a:latin typeface="Cambria Math"/>
                          </a:rPr>
                          <m:t>𝑖</m:t>
                        </m:r>
                      </m:sub>
                    </m:sSub>
                  </m:oMath>
                </a14:m>
                <a:r>
                  <a:rPr lang="en-US" dirty="0" smtClean="0">
                    <a:solidFill>
                      <a:schemeClr val="tx1"/>
                    </a:solidFill>
                  </a:rPr>
                  <a:t> where </a:t>
                </a:r>
                <a14:m>
                  <m:oMath xmlns:m="http://schemas.openxmlformats.org/officeDocument/2006/math">
                    <m:sSub>
                      <m:sSubPr>
                        <m:ctrlPr>
                          <a:rPr lang="en-US" i="1">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de-CH" i="1">
                                <a:solidFill>
                                  <a:schemeClr val="tx1"/>
                                </a:solidFill>
                                <a:latin typeface="Cambria Math"/>
                              </a:rPr>
                              <m:t>𝑦</m:t>
                            </m:r>
                          </m:e>
                        </m:acc>
                      </m:e>
                      <m:sub>
                        <m:r>
                          <a:rPr lang="de-CH" i="1">
                            <a:solidFill>
                              <a:schemeClr val="tx1"/>
                            </a:solidFill>
                            <a:latin typeface="Cambria Math"/>
                          </a:rPr>
                          <m:t>−</m:t>
                        </m:r>
                        <m:r>
                          <a:rPr lang="de-CH" i="1">
                            <a:solidFill>
                              <a:schemeClr val="tx1"/>
                            </a:solidFill>
                            <a:latin typeface="Cambria Math"/>
                          </a:rPr>
                          <m:t>𝑖</m:t>
                        </m:r>
                      </m:sub>
                    </m:sSub>
                    <m:r>
                      <a:rPr lang="de-CH" i="1">
                        <a:solidFill>
                          <a:schemeClr val="tx1"/>
                        </a:solidFill>
                        <a:latin typeface="Cambria Math"/>
                      </a:rPr>
                      <m:t> </m:t>
                    </m:r>
                  </m:oMath>
                </a14:m>
                <a:r>
                  <a:rPr lang="en-US" dirty="0" smtClean="0">
                    <a:solidFill>
                      <a:schemeClr val="tx1"/>
                    </a:solidFill>
                  </a:rPr>
                  <a:t> is the naive </a:t>
                </a:r>
                <a:br>
                  <a:rPr lang="en-US" dirty="0" smtClean="0">
                    <a:solidFill>
                      <a:schemeClr val="tx1"/>
                    </a:solidFill>
                  </a:rPr>
                </a:br>
                <a:r>
                  <a:rPr lang="en-US" dirty="0" smtClean="0">
                    <a:solidFill>
                      <a:schemeClr val="tx1"/>
                    </a:solidFill>
                  </a:rPr>
                  <a:t>LS prediction where the LS model was fitted</a:t>
                </a:r>
                <a:br>
                  <a:rPr lang="en-US" dirty="0" smtClean="0">
                    <a:solidFill>
                      <a:schemeClr val="tx1"/>
                    </a:solidFill>
                  </a:rPr>
                </a:br>
                <a:r>
                  <a:rPr lang="en-US" dirty="0" smtClean="0">
                    <a:solidFill>
                      <a:schemeClr val="tx1"/>
                    </a:solidFill>
                  </a:rPr>
                  <a:t>while omitting the </a:t>
                </a:r>
                <a:r>
                  <a:rPr lang="en-US" dirty="0" err="1" smtClean="0">
                    <a:solidFill>
                      <a:schemeClr val="tx1"/>
                    </a:solidFill>
                  </a:rPr>
                  <a:t>i-th</a:t>
                </a:r>
                <a:r>
                  <a:rPr lang="en-US" dirty="0" smtClean="0">
                    <a:solidFill>
                      <a:schemeClr val="tx1"/>
                    </a:solidFill>
                  </a:rPr>
                  <a:t> observation: the </a:t>
                </a:r>
                <a:r>
                  <a:rPr lang="en-US" dirty="0" smtClean="0">
                    <a:solidFill>
                      <a:srgbClr val="0070C0"/>
                    </a:solidFill>
                  </a:rPr>
                  <a:t>slope </a:t>
                </a:r>
                <a:br>
                  <a:rPr lang="en-US" dirty="0" smtClean="0">
                    <a:solidFill>
                      <a:srgbClr val="0070C0"/>
                    </a:solidFill>
                  </a:rPr>
                </a:br>
                <a:r>
                  <a:rPr lang="en-US" dirty="0" smtClean="0">
                    <a:solidFill>
                      <a:srgbClr val="0070C0"/>
                    </a:solidFill>
                  </a:rPr>
                  <a:t>of this regression is the estimated </a:t>
                </a:r>
                <a:br>
                  <a:rPr lang="en-US" dirty="0" smtClean="0">
                    <a:solidFill>
                      <a:srgbClr val="0070C0"/>
                    </a:solidFill>
                  </a:rPr>
                </a:br>
                <a:r>
                  <a:rPr lang="en-US" dirty="0" smtClean="0">
                    <a:solidFill>
                      <a:srgbClr val="0070C0"/>
                    </a:solidFill>
                  </a:rPr>
                  <a:t>shrinkage factor c</a:t>
                </a:r>
                <a:r>
                  <a:rPr lang="en-US" dirty="0" smtClean="0">
                    <a:solidFill>
                      <a:schemeClr val="tx1"/>
                    </a:solidFill>
                  </a:rPr>
                  <a:t>. </a:t>
                </a:r>
                <a:br>
                  <a:rPr lang="en-US" dirty="0" smtClean="0">
                    <a:solidFill>
                      <a:schemeClr val="tx1"/>
                    </a:solidFill>
                  </a:rPr>
                </a:br>
                <a:endParaRPr lang="en-US" sz="1200" dirty="0" smtClean="0">
                  <a:solidFill>
                    <a:schemeClr val="tx1"/>
                  </a:solidFill>
                </a:endParaRPr>
              </a:p>
              <a:p>
                <a:pPr lvl="1"/>
                <a:r>
                  <a:rPr lang="en-US" dirty="0" smtClean="0">
                    <a:solidFill>
                      <a:schemeClr val="tx1"/>
                    </a:solidFill>
                  </a:rPr>
                  <a:t>Use penalized regressions such as</a:t>
                </a:r>
                <a:br>
                  <a:rPr lang="en-US" dirty="0" smtClean="0">
                    <a:solidFill>
                      <a:schemeClr val="tx1"/>
                    </a:solidFill>
                  </a:rPr>
                </a:br>
                <a:r>
                  <a:rPr lang="en-US" dirty="0" smtClean="0">
                    <a:solidFill>
                      <a:srgbClr val="0070C0"/>
                    </a:solidFill>
                  </a:rPr>
                  <a:t>LASSO or ridge regression </a:t>
                </a:r>
                <a:r>
                  <a:rPr lang="en-US" dirty="0" smtClean="0">
                    <a:solidFill>
                      <a:srgbClr val="0070C0"/>
                    </a:solidFill>
                  </a:rPr>
                  <a:t>resulting </a:t>
                </a:r>
                <a:r>
                  <a:rPr lang="en-US" dirty="0" smtClean="0">
                    <a:solidFill>
                      <a:srgbClr val="0070C0"/>
                    </a:solidFill>
                  </a:rPr>
                  <a:t/>
                </a:r>
                <a:br>
                  <a:rPr lang="en-US" dirty="0" smtClean="0">
                    <a:solidFill>
                      <a:srgbClr val="0070C0"/>
                    </a:solidFill>
                  </a:rPr>
                </a:br>
                <a:r>
                  <a:rPr lang="en-US" dirty="0" smtClean="0">
                    <a:solidFill>
                      <a:srgbClr val="0070C0"/>
                    </a:solidFill>
                  </a:rPr>
                  <a:t>in </a:t>
                </a:r>
                <a:r>
                  <a:rPr lang="en-US" dirty="0" err="1" smtClean="0">
                    <a:solidFill>
                      <a:srgbClr val="0070C0"/>
                    </a:solidFill>
                  </a:rPr>
                  <a:t>shrinked</a:t>
                </a:r>
                <a:r>
                  <a:rPr lang="en-US" dirty="0" smtClean="0">
                    <a:solidFill>
                      <a:srgbClr val="0070C0"/>
                    </a:solidFill>
                  </a:rPr>
                  <a:t> </a:t>
                </a:r>
                <a:r>
                  <a:rPr lang="en-US" dirty="0" smtClean="0">
                    <a:solidFill>
                      <a:srgbClr val="0070C0"/>
                    </a:solidFill>
                  </a:rPr>
                  <a:t>coefficients by </a:t>
                </a:r>
                <a:r>
                  <a:rPr lang="en-US" dirty="0" smtClean="0">
                    <a:solidFill>
                      <a:srgbClr val="0070C0"/>
                    </a:solidFill>
                  </a:rPr>
                  <a:t>applying </a:t>
                </a:r>
                <a:r>
                  <a:rPr lang="en-US" dirty="0" smtClean="0">
                    <a:solidFill>
                      <a:srgbClr val="0070C0"/>
                    </a:solidFill>
                  </a:rPr>
                  <a:t/>
                </a:r>
                <a:br>
                  <a:rPr lang="en-US" dirty="0" smtClean="0">
                    <a:solidFill>
                      <a:srgbClr val="0070C0"/>
                    </a:solidFill>
                  </a:rPr>
                </a:br>
                <a:r>
                  <a:rPr lang="en-US" dirty="0" smtClean="0">
                    <a:solidFill>
                      <a:srgbClr val="0070C0"/>
                    </a:solidFill>
                  </a:rPr>
                  <a:t>penalty on large coefficients</a:t>
                </a:r>
                <a:r>
                  <a:rPr lang="en-US" dirty="0" smtClean="0">
                    <a:solidFill>
                      <a:schemeClr val="tx1"/>
                    </a:solidFill>
                  </a:rPr>
                  <a:t>, </a:t>
                </a:r>
                <a:r>
                  <a:rPr lang="en-US" dirty="0" smtClean="0">
                    <a:solidFill>
                      <a:schemeClr val="tx1"/>
                    </a:solidFill>
                  </a:rPr>
                  <a:t>where the </a:t>
                </a:r>
                <a:r>
                  <a:rPr lang="en-US" dirty="0" smtClean="0">
                    <a:solidFill>
                      <a:schemeClr val="tx1"/>
                    </a:solidFill>
                  </a:rPr>
                  <a:t/>
                </a:r>
                <a:br>
                  <a:rPr lang="en-US" dirty="0" smtClean="0">
                    <a:solidFill>
                      <a:schemeClr val="tx1"/>
                    </a:solidFill>
                  </a:rPr>
                </a:br>
                <a:r>
                  <a:rPr lang="en-US" dirty="0" smtClean="0">
                    <a:solidFill>
                      <a:schemeClr val="tx1"/>
                    </a:solidFill>
                  </a:rPr>
                  <a:t>amount of penalty is tuned by </a:t>
                </a:r>
                <a:r>
                  <a:rPr lang="en-US" dirty="0">
                    <a:solidFill>
                      <a:schemeClr val="tx1"/>
                    </a:solidFill>
                  </a:rPr>
                  <a:t>a parameter</a:t>
                </a:r>
                <a:r>
                  <a:rPr lang="en-US" dirty="0" smtClean="0">
                    <a:solidFill>
                      <a:schemeClr val="tx1"/>
                    </a:solidFill>
                  </a:rPr>
                  <a:t/>
                </a:r>
                <a:br>
                  <a:rPr lang="en-US" dirty="0" smtClean="0">
                    <a:solidFill>
                      <a:schemeClr val="tx1"/>
                    </a:solidFill>
                  </a:rPr>
                </a:br>
                <a:r>
                  <a:rPr lang="en-US" dirty="0" smtClean="0">
                    <a:solidFill>
                      <a:schemeClr val="tx1"/>
                    </a:solidFill>
                    <a:latin typeface="Symbol" panose="05050102010706020507" pitchFamily="18" charset="2"/>
                  </a:rPr>
                  <a:t>l</a:t>
                </a:r>
                <a:r>
                  <a:rPr lang="en-US" dirty="0" smtClean="0">
                    <a:solidFill>
                      <a:schemeClr val="tx1"/>
                    </a:solidFill>
                  </a:rPr>
                  <a:t> that is </a:t>
                </a:r>
                <a:r>
                  <a:rPr lang="en-US" dirty="0" smtClean="0">
                    <a:solidFill>
                      <a:schemeClr val="tx1"/>
                    </a:solidFill>
                  </a:rPr>
                  <a:t>optimized </a:t>
                </a:r>
                <a:r>
                  <a:rPr lang="en-US" dirty="0" smtClean="0">
                    <a:solidFill>
                      <a:schemeClr val="tx1"/>
                    </a:solidFill>
                  </a:rPr>
                  <a:t>via cross validation</a:t>
                </a:r>
                <a:r>
                  <a:rPr lang="en-US" dirty="0"/>
                  <a:t/>
                </a:r>
                <a:br>
                  <a:rPr lang="en-US" dirty="0"/>
                </a:br>
                <a:endParaRPr lang="en-US" dirty="0"/>
              </a:p>
            </p:txBody>
          </p:sp>
        </mc:Choice>
        <mc:Fallback>
          <p:sp>
            <p:nvSpPr>
              <p:cNvPr id="3" name="Inhaltsplatzhalter 2"/>
              <p:cNvSpPr>
                <a:spLocks noGrp="1" noRot="1" noChangeAspect="1" noMove="1" noResize="1" noEditPoints="1" noAdjustHandles="1" noChangeArrowheads="1" noChangeShapeType="1" noTextEdit="1"/>
              </p:cNvSpPr>
              <p:nvPr>
                <p:ph idx="1"/>
              </p:nvPr>
            </p:nvSpPr>
            <p:spPr>
              <a:xfrm>
                <a:off x="179512" y="1013386"/>
                <a:ext cx="8242944" cy="5402857"/>
              </a:xfrm>
              <a:blipFill>
                <a:blip r:embed="rId3"/>
                <a:stretch>
                  <a:fillRect l="-665" t="-2480"/>
                </a:stretch>
              </a:blipFill>
            </p:spPr>
            <p:txBody>
              <a:bodyPr/>
              <a:lstStyle/>
              <a:p>
                <a:r>
                  <a:rPr lang="en-US">
                    <a:noFill/>
                  </a:rPr>
                  <a:t> </a:t>
                </a:r>
              </a:p>
            </p:txBody>
          </p:sp>
        </mc:Fallback>
      </mc:AlternateContent>
      <p:grpSp>
        <p:nvGrpSpPr>
          <p:cNvPr id="10" name="Gruppieren 9"/>
          <p:cNvGrpSpPr/>
          <p:nvPr/>
        </p:nvGrpSpPr>
        <p:grpSpPr>
          <a:xfrm>
            <a:off x="5508104" y="2212105"/>
            <a:ext cx="3027884" cy="1882058"/>
            <a:chOff x="5508104" y="2212105"/>
            <a:chExt cx="3027884" cy="1882058"/>
          </a:xfrm>
        </p:grpSpPr>
        <p:pic>
          <p:nvPicPr>
            <p:cNvPr id="4" name="Inhaltsplatzhalter 3"/>
            <p:cNvPicPr>
              <a:picLocks noChangeAspect="1"/>
            </p:cNvPicPr>
            <p:nvPr/>
          </p:nvPicPr>
          <p:blipFill rotWithShape="1">
            <a:blip r:embed="rId4" cstate="print">
              <a:extLst>
                <a:ext uri="{28A0092B-C50C-407E-A947-70E740481C1C}">
                  <a14:useLocalDpi xmlns:a14="http://schemas.microsoft.com/office/drawing/2010/main" val="0"/>
                </a:ext>
              </a:extLst>
            </a:blip>
            <a:srcRect l="4930" b="5271"/>
            <a:stretch/>
          </p:blipFill>
          <p:spPr>
            <a:xfrm>
              <a:off x="6133889" y="2212105"/>
              <a:ext cx="2386136" cy="1768322"/>
            </a:xfrm>
            <a:prstGeom prst="rect">
              <a:avLst/>
            </a:prstGeom>
          </p:spPr>
        </p:pic>
        <p:cxnSp>
          <p:nvCxnSpPr>
            <p:cNvPr id="6" name="Gerade Verbindung mit Pfeil 5"/>
            <p:cNvCxnSpPr/>
            <p:nvPr/>
          </p:nvCxnSpPr>
          <p:spPr>
            <a:xfrm>
              <a:off x="5508104" y="3140968"/>
              <a:ext cx="864096" cy="216024"/>
            </a:xfrm>
            <a:prstGeom prst="straightConnector1">
              <a:avLst/>
            </a:prstGeom>
            <a:ln w="15875">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 name="Objekt 4"/>
            <p:cNvGraphicFramePr>
              <a:graphicFrameLocks noChangeAspect="1"/>
            </p:cNvGraphicFramePr>
            <p:nvPr>
              <p:extLst/>
            </p:nvPr>
          </p:nvGraphicFramePr>
          <p:xfrm>
            <a:off x="5961923" y="2212105"/>
            <a:ext cx="152400" cy="228600"/>
          </p:xfrm>
          <a:graphic>
            <a:graphicData uri="http://schemas.openxmlformats.org/presentationml/2006/ole">
              <mc:AlternateContent xmlns:mc="http://schemas.openxmlformats.org/markup-compatibility/2006">
                <mc:Choice xmlns:v="urn:schemas-microsoft-com:vml" Requires="v">
                  <p:oleObj spid="_x0000_s18454" name="Equation" r:id="rId5" imgW="152280" imgH="228600" progId="Equation.DSMT4">
                    <p:embed/>
                  </p:oleObj>
                </mc:Choice>
                <mc:Fallback>
                  <p:oleObj name="Equation" r:id="rId5" imgW="152280" imgH="228600" progId="Equation.DSMT4">
                    <p:embed/>
                    <p:pic>
                      <p:nvPicPr>
                        <p:cNvPr id="5" name="Objekt 4"/>
                        <p:cNvPicPr/>
                        <p:nvPr/>
                      </p:nvPicPr>
                      <p:blipFill>
                        <a:blip r:embed="rId6"/>
                        <a:stretch>
                          <a:fillRect/>
                        </a:stretch>
                      </p:blipFill>
                      <p:spPr>
                        <a:xfrm>
                          <a:off x="5961923" y="2212105"/>
                          <a:ext cx="152400" cy="228600"/>
                        </a:xfrm>
                        <a:prstGeom prst="rect">
                          <a:avLst/>
                        </a:prstGeom>
                      </p:spPr>
                    </p:pic>
                  </p:oleObj>
                </mc:Fallback>
              </mc:AlternateContent>
            </a:graphicData>
          </a:graphic>
        </p:graphicFrame>
        <p:graphicFrame>
          <p:nvGraphicFramePr>
            <p:cNvPr id="7" name="Objekt 6"/>
            <p:cNvGraphicFramePr>
              <a:graphicFrameLocks noChangeAspect="1"/>
            </p:cNvGraphicFramePr>
            <p:nvPr>
              <p:extLst/>
            </p:nvPr>
          </p:nvGraphicFramePr>
          <p:xfrm>
            <a:off x="8320088" y="3865563"/>
            <a:ext cx="215900" cy="228600"/>
          </p:xfrm>
          <a:graphic>
            <a:graphicData uri="http://schemas.openxmlformats.org/presentationml/2006/ole">
              <mc:AlternateContent xmlns:mc="http://schemas.openxmlformats.org/markup-compatibility/2006">
                <mc:Choice xmlns:v="urn:schemas-microsoft-com:vml" Requires="v">
                  <p:oleObj spid="_x0000_s18455" name="Equation" r:id="rId7" imgW="215640" imgH="228600" progId="Equation.DSMT4">
                    <p:embed/>
                  </p:oleObj>
                </mc:Choice>
                <mc:Fallback>
                  <p:oleObj name="Equation" r:id="rId7" imgW="215640" imgH="228600" progId="Equation.DSMT4">
                    <p:embed/>
                    <p:pic>
                      <p:nvPicPr>
                        <p:cNvPr id="7" name="Objekt 6"/>
                        <p:cNvPicPr>
                          <a:picLocks noChangeAspect="1" noChangeArrowheads="1"/>
                        </p:cNvPicPr>
                        <p:nvPr/>
                      </p:nvPicPr>
                      <p:blipFill>
                        <a:blip r:embed="rId8"/>
                        <a:srcRect/>
                        <a:stretch>
                          <a:fillRect/>
                        </a:stretch>
                      </p:blipFill>
                      <p:spPr bwMode="auto">
                        <a:xfrm>
                          <a:off x="8320088" y="3865563"/>
                          <a:ext cx="215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Gerade Verbindung 11"/>
            <p:cNvCxnSpPr/>
            <p:nvPr/>
          </p:nvCxnSpPr>
          <p:spPr>
            <a:xfrm>
              <a:off x="6300224" y="2420888"/>
              <a:ext cx="216000" cy="0"/>
            </a:xfrm>
            <a:prstGeom prst="line">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3" name="Textfeld 12"/>
            <p:cNvSpPr txBox="1"/>
            <p:nvPr/>
          </p:nvSpPr>
          <p:spPr>
            <a:xfrm>
              <a:off x="6507831" y="2286744"/>
              <a:ext cx="944489" cy="246221"/>
            </a:xfrm>
            <a:prstGeom prst="rect">
              <a:avLst/>
            </a:prstGeom>
            <a:noFill/>
          </p:spPr>
          <p:txBody>
            <a:bodyPr wrap="none" rtlCol="0">
              <a:spAutoFit/>
            </a:bodyPr>
            <a:lstStyle/>
            <a:p>
              <a:r>
                <a:rPr lang="en-US" sz="1000" dirty="0">
                  <a:solidFill>
                    <a:srgbClr val="FF0000"/>
                  </a:solidFill>
                </a:rPr>
                <a:t>m</a:t>
              </a:r>
              <a:r>
                <a:rPr lang="en-US" sz="1000" dirty="0" smtClean="0">
                  <a:solidFill>
                    <a:srgbClr val="FF0000"/>
                  </a:solidFill>
                </a:rPr>
                <a:t>ain diagonal </a:t>
              </a:r>
              <a:endParaRPr lang="en-US" sz="1000" dirty="0">
                <a:solidFill>
                  <a:srgbClr val="FF0000"/>
                </a:solidFill>
              </a:endParaRPr>
            </a:p>
          </p:txBody>
        </p:sp>
        <p:cxnSp>
          <p:nvCxnSpPr>
            <p:cNvPr id="14" name="Gerade Verbindung 13"/>
            <p:cNvCxnSpPr/>
            <p:nvPr/>
          </p:nvCxnSpPr>
          <p:spPr>
            <a:xfrm>
              <a:off x="6312148" y="2564904"/>
              <a:ext cx="216000" cy="0"/>
            </a:xfrm>
            <a:prstGeom prst="line">
              <a:avLst/>
            </a:prstGeom>
            <a:ln w="12700">
              <a:solidFill>
                <a:srgbClr val="0000FF"/>
              </a:solidFill>
              <a:prstDash val="dash"/>
            </a:ln>
            <a:effectLst/>
          </p:spPr>
          <p:style>
            <a:lnRef idx="2">
              <a:schemeClr val="accent1"/>
            </a:lnRef>
            <a:fillRef idx="0">
              <a:schemeClr val="accent1"/>
            </a:fillRef>
            <a:effectRef idx="1">
              <a:schemeClr val="accent1"/>
            </a:effectRef>
            <a:fontRef idx="minor">
              <a:schemeClr val="tx1"/>
            </a:fontRef>
          </p:style>
        </p:cxnSp>
        <p:sp>
          <p:nvSpPr>
            <p:cNvPr id="15" name="Textfeld 14"/>
            <p:cNvSpPr txBox="1"/>
            <p:nvPr/>
          </p:nvSpPr>
          <p:spPr>
            <a:xfrm>
              <a:off x="6528148" y="2441793"/>
              <a:ext cx="1258678" cy="246221"/>
            </a:xfrm>
            <a:prstGeom prst="rect">
              <a:avLst/>
            </a:prstGeom>
            <a:noFill/>
          </p:spPr>
          <p:txBody>
            <a:bodyPr wrap="none" rtlCol="0">
              <a:spAutoFit/>
            </a:bodyPr>
            <a:lstStyle/>
            <a:p>
              <a:r>
                <a:rPr lang="en-US" sz="1000" dirty="0">
                  <a:solidFill>
                    <a:srgbClr val="0000FF"/>
                  </a:solidFill>
                </a:rPr>
                <a:t>f</a:t>
              </a:r>
              <a:r>
                <a:rPr lang="en-US" sz="1000" dirty="0" smtClean="0">
                  <a:solidFill>
                    <a:srgbClr val="0000FF"/>
                  </a:solidFill>
                </a:rPr>
                <a:t>itted regression line</a:t>
              </a:r>
              <a:endParaRPr lang="en-US" sz="1000" dirty="0">
                <a:solidFill>
                  <a:srgbClr val="0000FF"/>
                </a:solidFill>
              </a:endParaRPr>
            </a:p>
          </p:txBody>
        </p:sp>
      </p:grpSp>
      <p:sp>
        <p:nvSpPr>
          <p:cNvPr id="16"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35</a:t>
            </a:fld>
            <a:endParaRPr lang="de-DE" sz="900" dirty="0">
              <a:solidFill>
                <a:srgbClr val="000000"/>
              </a:solidFill>
            </a:endParaRPr>
          </a:p>
        </p:txBody>
      </p:sp>
      <p:pic>
        <p:nvPicPr>
          <p:cNvPr id="17" name="Grafik 16"/>
          <p:cNvPicPr>
            <a:picLocks noChangeAspect="1"/>
          </p:cNvPicPr>
          <p:nvPr/>
        </p:nvPicPr>
        <p:blipFill rotWithShape="1">
          <a:blip r:embed="rId9">
            <a:extLst>
              <a:ext uri="{28A0092B-C50C-407E-A947-70E740481C1C}">
                <a14:useLocalDpi xmlns:a14="http://schemas.microsoft.com/office/drawing/2010/main" val="0"/>
              </a:ext>
            </a:extLst>
          </a:blip>
          <a:srcRect t="16181" r="5655" b="3038"/>
          <a:stretch/>
        </p:blipFill>
        <p:spPr>
          <a:xfrm>
            <a:off x="5950195" y="4365104"/>
            <a:ext cx="2632988" cy="2020790"/>
          </a:xfrm>
          <a:prstGeom prst="rect">
            <a:avLst/>
          </a:prstGeom>
        </p:spPr>
      </p:pic>
    </p:spTree>
    <p:extLst>
      <p:ext uri="{BB962C8B-B14F-4D97-AF65-F5344CB8AC3E}">
        <p14:creationId xmlns:p14="http://schemas.microsoft.com/office/powerpoint/2010/main" val="180232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Ridge regression</a:t>
            </a:r>
            <a:endParaRPr lang="en-US" dirty="0"/>
          </a:p>
        </p:txBody>
      </p:sp>
      <p:pic>
        <p:nvPicPr>
          <p:cNvPr id="4" name="Grafik 3"/>
          <p:cNvPicPr>
            <a:picLocks noChangeAspect="1"/>
          </p:cNvPicPr>
          <p:nvPr/>
        </p:nvPicPr>
        <p:blipFill rotWithShape="1">
          <a:blip r:embed="rId2"/>
          <a:srcRect t="11252"/>
          <a:stretch/>
        </p:blipFill>
        <p:spPr>
          <a:xfrm>
            <a:off x="395536" y="980728"/>
            <a:ext cx="7553850" cy="5111928"/>
          </a:xfrm>
          <a:prstGeom prst="rect">
            <a:avLst/>
          </a:prstGeom>
        </p:spPr>
      </p:pic>
      <p:sp>
        <p:nvSpPr>
          <p:cNvPr id="3" name="Textfeld 2"/>
          <p:cNvSpPr txBox="1"/>
          <p:nvPr/>
        </p:nvSpPr>
        <p:spPr>
          <a:xfrm>
            <a:off x="467544" y="6453336"/>
            <a:ext cx="2521844" cy="276999"/>
          </a:xfrm>
          <a:prstGeom prst="rect">
            <a:avLst/>
          </a:prstGeom>
          <a:noFill/>
        </p:spPr>
        <p:txBody>
          <a:bodyPr wrap="none" rtlCol="0">
            <a:spAutoFit/>
          </a:bodyPr>
          <a:lstStyle/>
          <a:p>
            <a:r>
              <a:rPr lang="en-US" sz="1200" dirty="0" smtClean="0">
                <a:hlinkClick r:id="rId3"/>
              </a:rPr>
              <a:t>ISLR chapter 6 slides Hastie </a:t>
            </a:r>
            <a:r>
              <a:rPr lang="en-US" sz="1200" dirty="0" err="1" smtClean="0">
                <a:hlinkClick r:id="rId3"/>
              </a:rPr>
              <a:t>Tibshirani</a:t>
            </a:r>
            <a:endParaRPr lang="en-US" sz="1200" dirty="0"/>
          </a:p>
        </p:txBody>
      </p:sp>
    </p:spTree>
    <p:extLst>
      <p:ext uri="{BB962C8B-B14F-4D97-AF65-F5344CB8AC3E}">
        <p14:creationId xmlns:p14="http://schemas.microsoft.com/office/powerpoint/2010/main" val="954995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8614"/>
            <a:ext cx="8640960" cy="706090"/>
          </a:xfrm>
        </p:spPr>
        <p:txBody>
          <a:bodyPr>
            <a:normAutofit fontScale="90000"/>
          </a:bodyPr>
          <a:lstStyle/>
          <a:p>
            <a:r>
              <a:rPr lang="en-US" dirty="0" smtClean="0"/>
              <a:t>Coefficient paths when tuning penalty in Ridge Regression</a:t>
            </a:r>
            <a:endParaRPr lang="en-US" dirty="0"/>
          </a:p>
        </p:txBody>
      </p:sp>
      <p:pic>
        <p:nvPicPr>
          <p:cNvPr id="4" name="Grafik 3"/>
          <p:cNvPicPr>
            <a:picLocks noChangeAspect="1"/>
          </p:cNvPicPr>
          <p:nvPr/>
        </p:nvPicPr>
        <p:blipFill rotWithShape="1">
          <a:blip r:embed="rId2"/>
          <a:srcRect t="24288"/>
          <a:stretch/>
        </p:blipFill>
        <p:spPr>
          <a:xfrm>
            <a:off x="431157" y="1412776"/>
            <a:ext cx="7870326" cy="3815864"/>
          </a:xfrm>
          <a:prstGeom prst="rect">
            <a:avLst/>
          </a:prstGeom>
        </p:spPr>
      </p:pic>
      <p:sp>
        <p:nvSpPr>
          <p:cNvPr id="5" name="Textfeld 4"/>
          <p:cNvSpPr txBox="1"/>
          <p:nvPr/>
        </p:nvSpPr>
        <p:spPr>
          <a:xfrm>
            <a:off x="467544" y="6453336"/>
            <a:ext cx="2521844" cy="276999"/>
          </a:xfrm>
          <a:prstGeom prst="rect">
            <a:avLst/>
          </a:prstGeom>
          <a:noFill/>
        </p:spPr>
        <p:txBody>
          <a:bodyPr wrap="none" rtlCol="0">
            <a:spAutoFit/>
          </a:bodyPr>
          <a:lstStyle/>
          <a:p>
            <a:r>
              <a:rPr lang="en-US" sz="1200" dirty="0" smtClean="0">
                <a:hlinkClick r:id="rId3"/>
              </a:rPr>
              <a:t>ISLR chapter 6 slides Hastie </a:t>
            </a:r>
            <a:r>
              <a:rPr lang="en-US" sz="1200" dirty="0" err="1" smtClean="0">
                <a:hlinkClick r:id="rId3"/>
              </a:rPr>
              <a:t>Tibshirani</a:t>
            </a:r>
            <a:endParaRPr lang="en-US" sz="1200" dirty="0"/>
          </a:p>
        </p:txBody>
      </p:sp>
    </p:spTree>
    <p:extLst>
      <p:ext uri="{BB962C8B-B14F-4D97-AF65-F5344CB8AC3E}">
        <p14:creationId xmlns:p14="http://schemas.microsoft.com/office/powerpoint/2010/main" val="2046244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Going from ridge regression to Lasso</a:t>
            </a:r>
            <a:endParaRPr lang="en-US" dirty="0"/>
          </a:p>
        </p:txBody>
      </p:sp>
      <p:pic>
        <p:nvPicPr>
          <p:cNvPr id="4" name="Grafik 3"/>
          <p:cNvPicPr>
            <a:picLocks noChangeAspect="1"/>
          </p:cNvPicPr>
          <p:nvPr/>
        </p:nvPicPr>
        <p:blipFill rotWithShape="1">
          <a:blip r:embed="rId2"/>
          <a:srcRect t="13751" b="2489"/>
          <a:stretch/>
        </p:blipFill>
        <p:spPr>
          <a:xfrm>
            <a:off x="251520" y="1052736"/>
            <a:ext cx="8128973" cy="4824536"/>
          </a:xfrm>
          <a:prstGeom prst="rect">
            <a:avLst/>
          </a:prstGeom>
        </p:spPr>
      </p:pic>
      <p:sp>
        <p:nvSpPr>
          <p:cNvPr id="5" name="Textfeld 4"/>
          <p:cNvSpPr txBox="1"/>
          <p:nvPr/>
        </p:nvSpPr>
        <p:spPr>
          <a:xfrm>
            <a:off x="467544" y="6453336"/>
            <a:ext cx="2521844" cy="276999"/>
          </a:xfrm>
          <a:prstGeom prst="rect">
            <a:avLst/>
          </a:prstGeom>
          <a:noFill/>
        </p:spPr>
        <p:txBody>
          <a:bodyPr wrap="none" rtlCol="0">
            <a:spAutoFit/>
          </a:bodyPr>
          <a:lstStyle/>
          <a:p>
            <a:r>
              <a:rPr lang="en-US" sz="1200" dirty="0" smtClean="0">
                <a:hlinkClick r:id="rId3"/>
              </a:rPr>
              <a:t>ISLR chapter 6 slides Hastie </a:t>
            </a:r>
            <a:r>
              <a:rPr lang="en-US" sz="1200" dirty="0" err="1" smtClean="0">
                <a:hlinkClick r:id="rId3"/>
              </a:rPr>
              <a:t>Tibshirani</a:t>
            </a:r>
            <a:endParaRPr lang="en-US" sz="1200" dirty="0"/>
          </a:p>
        </p:txBody>
      </p:sp>
    </p:spTree>
    <p:extLst>
      <p:ext uri="{BB962C8B-B14F-4D97-AF65-F5344CB8AC3E}">
        <p14:creationId xmlns:p14="http://schemas.microsoft.com/office/powerpoint/2010/main" val="3026190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srcRect t="29337"/>
          <a:stretch/>
        </p:blipFill>
        <p:spPr>
          <a:xfrm>
            <a:off x="107504" y="1484784"/>
            <a:ext cx="8611028" cy="3815824"/>
          </a:xfrm>
          <a:prstGeom prst="rect">
            <a:avLst/>
          </a:prstGeom>
        </p:spPr>
      </p:pic>
      <p:sp>
        <p:nvSpPr>
          <p:cNvPr id="5" name="Textfeld 4"/>
          <p:cNvSpPr txBox="1"/>
          <p:nvPr/>
        </p:nvSpPr>
        <p:spPr>
          <a:xfrm>
            <a:off x="467544" y="6453336"/>
            <a:ext cx="2521844" cy="276999"/>
          </a:xfrm>
          <a:prstGeom prst="rect">
            <a:avLst/>
          </a:prstGeom>
          <a:noFill/>
        </p:spPr>
        <p:txBody>
          <a:bodyPr wrap="none" rtlCol="0">
            <a:spAutoFit/>
          </a:bodyPr>
          <a:lstStyle/>
          <a:p>
            <a:r>
              <a:rPr lang="en-US" sz="1200" dirty="0" smtClean="0">
                <a:hlinkClick r:id="rId3"/>
              </a:rPr>
              <a:t>ISLR chapter 6 slides Hastie </a:t>
            </a:r>
            <a:r>
              <a:rPr lang="en-US" sz="1200" dirty="0" err="1" smtClean="0">
                <a:hlinkClick r:id="rId3"/>
              </a:rPr>
              <a:t>Tibshirani</a:t>
            </a:r>
            <a:endParaRPr lang="en-US" sz="1200" dirty="0"/>
          </a:p>
        </p:txBody>
      </p:sp>
      <p:sp>
        <p:nvSpPr>
          <p:cNvPr id="7" name="Titel 1"/>
          <p:cNvSpPr txBox="1">
            <a:spLocks/>
          </p:cNvSpPr>
          <p:nvPr/>
        </p:nvSpPr>
        <p:spPr>
          <a:xfrm>
            <a:off x="107504" y="44624"/>
            <a:ext cx="8640960" cy="70609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lang="en-GB" sz="2400" b="1" kern="1200" dirty="0">
                <a:solidFill>
                  <a:srgbClr val="0070C0"/>
                </a:solidFill>
                <a:latin typeface="Comic Sans MS" pitchFamily="66" charset="0"/>
                <a:ea typeface="+mn-ea"/>
                <a:cs typeface="+mn-cs"/>
              </a:defRPr>
            </a:lvl1pPr>
          </a:lstStyle>
          <a:p>
            <a:r>
              <a:rPr lang="en-US" dirty="0" smtClean="0"/>
              <a:t>Coefficient paths when tuning penalty in Ridge Regression</a:t>
            </a:r>
            <a:endParaRPr lang="en-US" dirty="0"/>
          </a:p>
        </p:txBody>
      </p:sp>
    </p:spTree>
    <p:extLst>
      <p:ext uri="{BB962C8B-B14F-4D97-AF65-F5344CB8AC3E}">
        <p14:creationId xmlns:p14="http://schemas.microsoft.com/office/powerpoint/2010/main" val="256973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5076056" y="1268760"/>
            <a:ext cx="2225496" cy="1652985"/>
          </a:xfrm>
          <a:prstGeom prst="rect">
            <a:avLst/>
          </a:prstGeom>
        </p:spPr>
      </p:pic>
      <p:sp>
        <p:nvSpPr>
          <p:cNvPr id="2" name="Titel 1"/>
          <p:cNvSpPr>
            <a:spLocks noGrp="1"/>
          </p:cNvSpPr>
          <p:nvPr>
            <p:ph type="title"/>
          </p:nvPr>
        </p:nvSpPr>
        <p:spPr/>
        <p:txBody>
          <a:bodyPr/>
          <a:lstStyle/>
          <a:p>
            <a:r>
              <a:rPr lang="en-US" dirty="0" smtClean="0"/>
              <a:t>Descriptive modelling: we saw that last time</a:t>
            </a:r>
            <a:endParaRPr lang="en-US" dirty="0"/>
          </a:p>
        </p:txBody>
      </p:sp>
      <p:pic>
        <p:nvPicPr>
          <p:cNvPr id="4" name="Grafik 3"/>
          <p:cNvPicPr>
            <a:picLocks noChangeAspect="1"/>
          </p:cNvPicPr>
          <p:nvPr/>
        </p:nvPicPr>
        <p:blipFill>
          <a:blip r:embed="rId3"/>
          <a:stretch>
            <a:fillRect/>
          </a:stretch>
        </p:blipFill>
        <p:spPr>
          <a:xfrm>
            <a:off x="521584" y="3963442"/>
            <a:ext cx="7478155" cy="936104"/>
          </a:xfrm>
          <a:prstGeom prst="rect">
            <a:avLst/>
          </a:prstGeom>
        </p:spPr>
      </p:pic>
      <p:pic>
        <p:nvPicPr>
          <p:cNvPr id="5" name="Grafik 4"/>
          <p:cNvPicPr>
            <a:picLocks noChangeAspect="1"/>
          </p:cNvPicPr>
          <p:nvPr/>
        </p:nvPicPr>
        <p:blipFill>
          <a:blip r:embed="rId4"/>
          <a:stretch>
            <a:fillRect/>
          </a:stretch>
        </p:blipFill>
        <p:spPr>
          <a:xfrm>
            <a:off x="521584" y="834954"/>
            <a:ext cx="3758544" cy="2612292"/>
          </a:xfrm>
          <a:prstGeom prst="rect">
            <a:avLst/>
          </a:prstGeom>
        </p:spPr>
      </p:pic>
      <p:sp>
        <p:nvSpPr>
          <p:cNvPr id="7" name="Rechteck 6"/>
          <p:cNvSpPr/>
          <p:nvPr/>
        </p:nvSpPr>
        <p:spPr>
          <a:xfrm>
            <a:off x="467544" y="5229200"/>
            <a:ext cx="7972629" cy="923330"/>
          </a:xfrm>
          <a:prstGeom prst="rect">
            <a:avLst/>
          </a:prstGeom>
        </p:spPr>
        <p:txBody>
          <a:bodyPr wrap="square">
            <a:spAutoFit/>
          </a:bodyPr>
          <a:lstStyle/>
          <a:p>
            <a:pPr defTabSz="909638"/>
            <a:r>
              <a:rPr lang="en-US" dirty="0">
                <a:solidFill>
                  <a:prstClr val="black"/>
                </a:solidFill>
                <a:latin typeface="Arial" pitchFamily="34" charset="0"/>
              </a:rPr>
              <a:t>The coefficient </a:t>
            </a:r>
            <a:r>
              <a:rPr lang="en-US" dirty="0" smtClean="0">
                <a:solidFill>
                  <a:srgbClr val="0070C0"/>
                </a:solidFill>
                <a:latin typeface="Symbol" panose="05050102010706020507" pitchFamily="18" charset="2"/>
              </a:rPr>
              <a:t>b</a:t>
            </a:r>
            <a:r>
              <a:rPr lang="en-US" baseline="-25000" dirty="0" smtClean="0">
                <a:solidFill>
                  <a:srgbClr val="0070C0"/>
                </a:solidFill>
                <a:latin typeface="Arial" pitchFamily="34" charset="0"/>
              </a:rPr>
              <a:t>3</a:t>
            </a:r>
            <a:r>
              <a:rPr lang="en-US" dirty="0" smtClean="0">
                <a:solidFill>
                  <a:srgbClr val="0070C0"/>
                </a:solidFill>
                <a:latin typeface="Arial" pitchFamily="34" charset="0"/>
              </a:rPr>
              <a:t> </a:t>
            </a:r>
            <a:r>
              <a:rPr lang="en-US" dirty="0">
                <a:solidFill>
                  <a:srgbClr val="0070C0"/>
                </a:solidFill>
                <a:latin typeface="Arial" pitchFamily="34" charset="0"/>
              </a:rPr>
              <a:t>gives the change of the outcome </a:t>
            </a:r>
            <a:r>
              <a:rPr lang="en-US" dirty="0" smtClean="0">
                <a:solidFill>
                  <a:srgbClr val="0070C0"/>
                </a:solidFill>
                <a:latin typeface="Arial" pitchFamily="34" charset="0"/>
              </a:rPr>
              <a:t>y=log(HDL)</a:t>
            </a:r>
            <a:r>
              <a:rPr lang="en-US" dirty="0" smtClean="0">
                <a:solidFill>
                  <a:prstClr val="black"/>
                </a:solidFill>
                <a:latin typeface="Arial" pitchFamily="34" charset="0"/>
              </a:rPr>
              <a:t>, </a:t>
            </a:r>
            <a:r>
              <a:rPr lang="en-US" dirty="0">
                <a:solidFill>
                  <a:prstClr val="black"/>
                </a:solidFill>
                <a:latin typeface="Arial" pitchFamily="34" charset="0"/>
              </a:rPr>
              <a:t>given the explanatory variable  </a:t>
            </a:r>
            <a:r>
              <a:rPr lang="en-US" dirty="0" err="1" smtClean="0">
                <a:solidFill>
                  <a:srgbClr val="0070C0"/>
                </a:solidFill>
                <a:latin typeface="Arial" pitchFamily="34" charset="0"/>
              </a:rPr>
              <a:t>BLC</a:t>
            </a:r>
            <a:r>
              <a:rPr lang="en-US" baseline="-25000" dirty="0" err="1" smtClean="0">
                <a:solidFill>
                  <a:srgbClr val="0070C0"/>
                </a:solidFill>
                <a:latin typeface="Arial" pitchFamily="34" charset="0"/>
              </a:rPr>
              <a:t>k</a:t>
            </a:r>
            <a:r>
              <a:rPr lang="en-US" dirty="0" smtClean="0">
                <a:solidFill>
                  <a:srgbClr val="0070C0"/>
                </a:solidFill>
                <a:latin typeface="Arial" pitchFamily="34" charset="0"/>
              </a:rPr>
              <a:t> </a:t>
            </a:r>
            <a:r>
              <a:rPr lang="en-US" dirty="0">
                <a:solidFill>
                  <a:srgbClr val="0070C0"/>
                </a:solidFill>
                <a:latin typeface="Arial" pitchFamily="34" charset="0"/>
              </a:rPr>
              <a:t>is </a:t>
            </a:r>
            <a:r>
              <a:rPr lang="en-US" dirty="0" smtClean="0">
                <a:solidFill>
                  <a:srgbClr val="0070C0"/>
                </a:solidFill>
                <a:latin typeface="Arial" pitchFamily="34" charset="0"/>
              </a:rPr>
              <a:t>(vitamin in blood) is increased </a:t>
            </a:r>
            <a:r>
              <a:rPr lang="en-US" dirty="0">
                <a:solidFill>
                  <a:srgbClr val="0070C0"/>
                </a:solidFill>
                <a:latin typeface="Arial" pitchFamily="34" charset="0"/>
              </a:rPr>
              <a:t>by one unit</a:t>
            </a:r>
            <a:r>
              <a:rPr lang="en-US" dirty="0">
                <a:solidFill>
                  <a:srgbClr val="4F81BD"/>
                </a:solidFill>
                <a:latin typeface="Arial" pitchFamily="34" charset="0"/>
              </a:rPr>
              <a:t> </a:t>
            </a:r>
            <a:r>
              <a:rPr lang="en-US" dirty="0">
                <a:solidFill>
                  <a:prstClr val="black"/>
                </a:solidFill>
                <a:latin typeface="Arial" pitchFamily="34" charset="0"/>
              </a:rPr>
              <a:t>and</a:t>
            </a:r>
            <a:r>
              <a:rPr lang="en-US" dirty="0">
                <a:solidFill>
                  <a:srgbClr val="0070C0"/>
                </a:solidFill>
                <a:latin typeface="Arial" pitchFamily="34" charset="0"/>
              </a:rPr>
              <a:t> </a:t>
            </a:r>
            <a:r>
              <a:rPr lang="en-US" b="1" dirty="0">
                <a:solidFill>
                  <a:srgbClr val="0070C0"/>
                </a:solidFill>
                <a:latin typeface="Arial" pitchFamily="34" charset="0"/>
              </a:rPr>
              <a:t>all other variables are hold </a:t>
            </a:r>
            <a:r>
              <a:rPr lang="en-US" b="1" dirty="0" smtClean="0">
                <a:solidFill>
                  <a:srgbClr val="0070C0"/>
                </a:solidFill>
                <a:latin typeface="Arial" pitchFamily="34" charset="0"/>
              </a:rPr>
              <a:t>constant </a:t>
            </a:r>
            <a:r>
              <a:rPr lang="en-US" dirty="0" smtClean="0">
                <a:latin typeface="Arial" pitchFamily="34" charset="0"/>
              </a:rPr>
              <a:t>(usually not a realistic assumption).</a:t>
            </a:r>
            <a:endParaRPr lang="en-US" dirty="0">
              <a:latin typeface="Arial" pitchFamily="34" charset="0"/>
            </a:endParaRPr>
          </a:p>
        </p:txBody>
      </p:sp>
      <p:sp>
        <p:nvSpPr>
          <p:cNvPr id="8" name="Inhaltsplatzhalter 2"/>
          <p:cNvSpPr>
            <a:spLocks noGrp="1"/>
          </p:cNvSpPr>
          <p:nvPr>
            <p:ph idx="1"/>
          </p:nvPr>
        </p:nvSpPr>
        <p:spPr>
          <a:xfrm>
            <a:off x="467544" y="6353526"/>
            <a:ext cx="8170936" cy="436474"/>
          </a:xfrm>
        </p:spPr>
        <p:txBody>
          <a:bodyPr>
            <a:normAutofit/>
          </a:bodyPr>
          <a:lstStyle/>
          <a:p>
            <a:pPr marL="0" indent="0">
              <a:buNone/>
            </a:pPr>
            <a:r>
              <a:rPr lang="en-US" sz="1600" dirty="0" smtClean="0"/>
              <a:t>Bad news: you can only estimate, but never “observe directly” the coefficient of a model.</a:t>
            </a:r>
            <a:endParaRPr lang="en-US" sz="1600" dirty="0"/>
          </a:p>
        </p:txBody>
      </p:sp>
    </p:spTree>
    <p:extLst>
      <p:ext uri="{BB962C8B-B14F-4D97-AF65-F5344CB8AC3E}">
        <p14:creationId xmlns:p14="http://schemas.microsoft.com/office/powerpoint/2010/main" val="7912801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8614"/>
            <a:ext cx="8784976" cy="778098"/>
          </a:xfrm>
        </p:spPr>
        <p:txBody>
          <a:bodyPr>
            <a:normAutofit/>
          </a:bodyPr>
          <a:lstStyle/>
          <a:p>
            <a:r>
              <a:rPr lang="en-US" dirty="0" smtClean="0"/>
              <a:t>Geometric interpretation of objective in ridge and lasso</a:t>
            </a:r>
            <a:endParaRPr lang="en-US" dirty="0"/>
          </a:p>
        </p:txBody>
      </p:sp>
      <p:pic>
        <p:nvPicPr>
          <p:cNvPr id="4" name="Grafik 3"/>
          <p:cNvPicPr>
            <a:picLocks noChangeAspect="1"/>
          </p:cNvPicPr>
          <p:nvPr/>
        </p:nvPicPr>
        <p:blipFill rotWithShape="1">
          <a:blip r:embed="rId2"/>
          <a:srcRect l="79444" t="33581" r="1581" b="42433"/>
          <a:stretch/>
        </p:blipFill>
        <p:spPr>
          <a:xfrm>
            <a:off x="2771800" y="5157192"/>
            <a:ext cx="864096" cy="720080"/>
          </a:xfrm>
          <a:prstGeom prst="rect">
            <a:avLst/>
          </a:prstGeom>
        </p:spPr>
      </p:pic>
      <p:pic>
        <p:nvPicPr>
          <p:cNvPr id="5" name="Grafik 4"/>
          <p:cNvPicPr>
            <a:picLocks noChangeAspect="1"/>
          </p:cNvPicPr>
          <p:nvPr/>
        </p:nvPicPr>
        <p:blipFill>
          <a:blip r:embed="rId3"/>
          <a:stretch>
            <a:fillRect/>
          </a:stretch>
        </p:blipFill>
        <p:spPr>
          <a:xfrm>
            <a:off x="967809" y="1617852"/>
            <a:ext cx="6408712" cy="3784102"/>
          </a:xfrm>
          <a:prstGeom prst="rect">
            <a:avLst/>
          </a:prstGeom>
        </p:spPr>
      </p:pic>
      <p:pic>
        <p:nvPicPr>
          <p:cNvPr id="6" name="Grafik 5"/>
          <p:cNvPicPr>
            <a:picLocks noChangeAspect="1"/>
          </p:cNvPicPr>
          <p:nvPr/>
        </p:nvPicPr>
        <p:blipFill rotWithShape="1">
          <a:blip r:embed="rId2"/>
          <a:srcRect l="6140" t="30903" r="38702" b="42712"/>
          <a:stretch/>
        </p:blipFill>
        <p:spPr>
          <a:xfrm>
            <a:off x="3995936" y="872716"/>
            <a:ext cx="2511896" cy="792088"/>
          </a:xfrm>
          <a:prstGeom prst="rect">
            <a:avLst/>
          </a:prstGeom>
        </p:spPr>
      </p:pic>
      <p:cxnSp>
        <p:nvCxnSpPr>
          <p:cNvPr id="7" name="Gerade Verbindung mit Pfeil 6"/>
          <p:cNvCxnSpPr/>
          <p:nvPr/>
        </p:nvCxnSpPr>
        <p:spPr>
          <a:xfrm flipH="1">
            <a:off x="3059832" y="1588754"/>
            <a:ext cx="1440160" cy="13361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Gerade Verbindung mit Pfeil 8"/>
          <p:cNvCxnSpPr/>
          <p:nvPr/>
        </p:nvCxnSpPr>
        <p:spPr>
          <a:xfrm>
            <a:off x="4860032" y="1588754"/>
            <a:ext cx="1296144" cy="129798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feld 12"/>
          <p:cNvSpPr txBox="1"/>
          <p:nvPr/>
        </p:nvSpPr>
        <p:spPr>
          <a:xfrm>
            <a:off x="4172165" y="1772816"/>
            <a:ext cx="904991" cy="646331"/>
          </a:xfrm>
          <a:prstGeom prst="rect">
            <a:avLst/>
          </a:prstGeom>
          <a:noFill/>
        </p:spPr>
        <p:txBody>
          <a:bodyPr wrap="none" rtlCol="0">
            <a:spAutoFit/>
          </a:bodyPr>
          <a:lstStyle/>
          <a:p>
            <a:r>
              <a:rPr lang="en-US" dirty="0" smtClean="0">
                <a:solidFill>
                  <a:srgbClr val="FF0000"/>
                </a:solidFill>
              </a:rPr>
              <a:t>optimal</a:t>
            </a:r>
            <a:br>
              <a:rPr lang="en-US" dirty="0" smtClean="0">
                <a:solidFill>
                  <a:srgbClr val="FF0000"/>
                </a:solidFill>
              </a:rPr>
            </a:br>
            <a:r>
              <a:rPr lang="en-US" dirty="0" smtClean="0">
                <a:solidFill>
                  <a:srgbClr val="FF0000"/>
                </a:solidFill>
              </a:rPr>
              <a:t>OLS </a:t>
            </a:r>
            <a:r>
              <a:rPr lang="en-US" dirty="0" smtClean="0">
                <a:solidFill>
                  <a:srgbClr val="FF0000"/>
                </a:solidFill>
                <a:latin typeface="Symbol" panose="05050102010706020507" pitchFamily="18" charset="2"/>
              </a:rPr>
              <a:t>b</a:t>
            </a:r>
            <a:endParaRPr lang="en-US" dirty="0">
              <a:solidFill>
                <a:srgbClr val="FF0000"/>
              </a:solidFill>
              <a:latin typeface="Symbol" panose="05050102010706020507" pitchFamily="18" charset="2"/>
            </a:endParaRPr>
          </a:p>
        </p:txBody>
      </p:sp>
      <p:pic>
        <p:nvPicPr>
          <p:cNvPr id="14" name="Grafik 13"/>
          <p:cNvPicPr>
            <a:picLocks noChangeAspect="1"/>
          </p:cNvPicPr>
          <p:nvPr/>
        </p:nvPicPr>
        <p:blipFill rotWithShape="1">
          <a:blip r:embed="rId2"/>
          <a:srcRect l="77679" t="69280"/>
          <a:stretch/>
        </p:blipFill>
        <p:spPr>
          <a:xfrm>
            <a:off x="3631990" y="5230871"/>
            <a:ext cx="1016496" cy="922230"/>
          </a:xfrm>
          <a:prstGeom prst="rect">
            <a:avLst/>
          </a:prstGeom>
        </p:spPr>
      </p:pic>
      <p:cxnSp>
        <p:nvCxnSpPr>
          <p:cNvPr id="15" name="Gerade Verbindung mit Pfeil 14"/>
          <p:cNvCxnSpPr/>
          <p:nvPr/>
        </p:nvCxnSpPr>
        <p:spPr>
          <a:xfrm flipV="1">
            <a:off x="4335230" y="4509120"/>
            <a:ext cx="812834" cy="796831"/>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Gerade Verbindung mit Pfeil 17"/>
          <p:cNvCxnSpPr/>
          <p:nvPr/>
        </p:nvCxnSpPr>
        <p:spPr>
          <a:xfrm flipH="1" flipV="1">
            <a:off x="2072466" y="4487530"/>
            <a:ext cx="1059946" cy="818421"/>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23" name="Textfeld 22"/>
          <p:cNvSpPr txBox="1"/>
          <p:nvPr/>
        </p:nvSpPr>
        <p:spPr>
          <a:xfrm>
            <a:off x="3374729" y="3341572"/>
            <a:ext cx="1242413" cy="954107"/>
          </a:xfrm>
          <a:prstGeom prst="rect">
            <a:avLst/>
          </a:prstGeom>
          <a:noFill/>
        </p:spPr>
        <p:txBody>
          <a:bodyPr wrap="square" rtlCol="0">
            <a:spAutoFit/>
          </a:bodyPr>
          <a:lstStyle/>
          <a:p>
            <a:r>
              <a:rPr lang="en-US" sz="1400" dirty="0" err="1" smtClean="0"/>
              <a:t>Compromize</a:t>
            </a:r>
            <a:r>
              <a:rPr lang="en-US" sz="1400" dirty="0" smtClean="0"/>
              <a:t> to minimize sum of both </a:t>
            </a:r>
            <a:r>
              <a:rPr lang="en-US" sz="1400" dirty="0" err="1" smtClean="0"/>
              <a:t>contribitions</a:t>
            </a:r>
            <a:endParaRPr lang="en-US" sz="1400" dirty="0"/>
          </a:p>
        </p:txBody>
      </p:sp>
      <p:cxnSp>
        <p:nvCxnSpPr>
          <p:cNvPr id="25" name="Gerade Verbindung mit Pfeil 24"/>
          <p:cNvCxnSpPr/>
          <p:nvPr/>
        </p:nvCxnSpPr>
        <p:spPr>
          <a:xfrm>
            <a:off x="4485164" y="3800754"/>
            <a:ext cx="792088" cy="17291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Gerade Verbindung mit Pfeil 26"/>
          <p:cNvCxnSpPr>
            <a:stCxn id="23" idx="1"/>
          </p:cNvCxnSpPr>
          <p:nvPr/>
        </p:nvCxnSpPr>
        <p:spPr>
          <a:xfrm flipH="1">
            <a:off x="2051720" y="3818626"/>
            <a:ext cx="1323009" cy="1720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feld 29"/>
          <p:cNvSpPr txBox="1"/>
          <p:nvPr/>
        </p:nvSpPr>
        <p:spPr>
          <a:xfrm>
            <a:off x="323528" y="6071616"/>
            <a:ext cx="8453535" cy="646331"/>
          </a:xfrm>
          <a:prstGeom prst="rect">
            <a:avLst/>
          </a:prstGeom>
          <a:noFill/>
        </p:spPr>
        <p:txBody>
          <a:bodyPr wrap="square" rtlCol="0">
            <a:spAutoFit/>
          </a:bodyPr>
          <a:lstStyle/>
          <a:p>
            <a:r>
              <a:rPr lang="en-US" dirty="0" smtClean="0"/>
              <a:t>The point of compromise, where the sum of both loss components is minimal is for lasso often on an axis where one coefficient is zero – for ridge this is not likely to be the case.</a:t>
            </a:r>
            <a:endParaRPr lang="en-US" dirty="0"/>
          </a:p>
        </p:txBody>
      </p:sp>
    </p:spTree>
    <p:extLst>
      <p:ext uri="{BB962C8B-B14F-4D97-AF65-F5344CB8AC3E}">
        <p14:creationId xmlns:p14="http://schemas.microsoft.com/office/powerpoint/2010/main" val="2978220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2100" dirty="0"/>
              <a:t>Compare calibration of LS-lm versus cv-lasso model</a:t>
            </a:r>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t="13379" r="6570"/>
          <a:stretch/>
        </p:blipFill>
        <p:spPr>
          <a:xfrm>
            <a:off x="107504" y="1779524"/>
            <a:ext cx="4320480" cy="2723793"/>
          </a:xfrm>
          <a:prstGeom prst="rect">
            <a:avLst/>
          </a:prstGeom>
        </p:spPr>
      </p:pic>
      <p:sp>
        <p:nvSpPr>
          <p:cNvPr id="6" name="Textfeld 5"/>
          <p:cNvSpPr txBox="1"/>
          <p:nvPr/>
        </p:nvSpPr>
        <p:spPr>
          <a:xfrm>
            <a:off x="899592" y="940803"/>
            <a:ext cx="2565702" cy="369332"/>
          </a:xfrm>
          <a:prstGeom prst="rect">
            <a:avLst/>
          </a:prstGeom>
          <a:noFill/>
        </p:spPr>
        <p:txBody>
          <a:bodyPr wrap="none" rtlCol="0">
            <a:spAutoFit/>
          </a:bodyPr>
          <a:lstStyle/>
          <a:p>
            <a:r>
              <a:rPr lang="en-US" dirty="0" smtClean="0"/>
              <a:t>(</a:t>
            </a:r>
            <a:r>
              <a:rPr lang="en-US" dirty="0" err="1" smtClean="0"/>
              <a:t>unshrinked</a:t>
            </a:r>
            <a:r>
              <a:rPr lang="en-US" dirty="0" smtClean="0"/>
              <a:t>) LS </a:t>
            </a:r>
            <a:r>
              <a:rPr lang="en-US" b="1" dirty="0" smtClean="0">
                <a:solidFill>
                  <a:srgbClr val="0070C0"/>
                </a:solidFill>
              </a:rPr>
              <a:t>lm</a:t>
            </a:r>
            <a:r>
              <a:rPr lang="en-US" dirty="0" smtClean="0"/>
              <a:t> model</a:t>
            </a:r>
            <a:endParaRPr lang="en-US" dirty="0"/>
          </a:p>
        </p:txBody>
      </p:sp>
      <p:sp>
        <p:nvSpPr>
          <p:cNvPr id="7" name="Textfeld 6"/>
          <p:cNvSpPr txBox="1"/>
          <p:nvPr/>
        </p:nvSpPr>
        <p:spPr>
          <a:xfrm>
            <a:off x="5413385" y="940803"/>
            <a:ext cx="2424638" cy="369332"/>
          </a:xfrm>
          <a:prstGeom prst="rect">
            <a:avLst/>
          </a:prstGeom>
          <a:noFill/>
        </p:spPr>
        <p:txBody>
          <a:bodyPr wrap="none" rtlCol="0">
            <a:spAutoFit/>
          </a:bodyPr>
          <a:lstStyle/>
          <a:p>
            <a:r>
              <a:rPr lang="en-US" dirty="0"/>
              <a:t>c</a:t>
            </a:r>
            <a:r>
              <a:rPr lang="en-US" dirty="0" smtClean="0"/>
              <a:t>v-</a:t>
            </a:r>
            <a:r>
              <a:rPr lang="en-US" dirty="0" err="1" smtClean="0"/>
              <a:t>shrinked</a:t>
            </a:r>
            <a:r>
              <a:rPr lang="en-US" dirty="0" smtClean="0"/>
              <a:t> </a:t>
            </a:r>
            <a:r>
              <a:rPr lang="en-US" b="1" dirty="0" smtClean="0">
                <a:solidFill>
                  <a:srgbClr val="0070C0"/>
                </a:solidFill>
              </a:rPr>
              <a:t>lasso</a:t>
            </a:r>
            <a:r>
              <a:rPr lang="en-US" dirty="0" smtClean="0"/>
              <a:t> model</a:t>
            </a:r>
            <a:endParaRPr lang="en-US" dirty="0"/>
          </a:p>
        </p:txBody>
      </p:sp>
      <p:pic>
        <p:nvPicPr>
          <p:cNvPr id="8" name="Grafik 7"/>
          <p:cNvPicPr>
            <a:picLocks noChangeAspect="1"/>
          </p:cNvPicPr>
          <p:nvPr/>
        </p:nvPicPr>
        <p:blipFill rotWithShape="1">
          <a:blip r:embed="rId3">
            <a:extLst>
              <a:ext uri="{28A0092B-C50C-407E-A947-70E740481C1C}">
                <a14:useLocalDpi xmlns:a14="http://schemas.microsoft.com/office/drawing/2010/main" val="0"/>
              </a:ext>
            </a:extLst>
          </a:blip>
          <a:srcRect t="11453" r="5856"/>
          <a:stretch/>
        </p:blipFill>
        <p:spPr>
          <a:xfrm>
            <a:off x="4644007" y="1662565"/>
            <a:ext cx="4392000" cy="2820333"/>
          </a:xfrm>
          <a:prstGeom prst="rect">
            <a:avLst/>
          </a:prstGeom>
        </p:spPr>
      </p:pic>
      <p:sp>
        <p:nvSpPr>
          <p:cNvPr id="9" name="Textfeld 8"/>
          <p:cNvSpPr txBox="1"/>
          <p:nvPr/>
        </p:nvSpPr>
        <p:spPr>
          <a:xfrm>
            <a:off x="120824" y="4547604"/>
            <a:ext cx="8938857" cy="369332"/>
          </a:xfrm>
          <a:prstGeom prst="rect">
            <a:avLst/>
          </a:prstGeom>
          <a:noFill/>
        </p:spPr>
        <p:txBody>
          <a:bodyPr wrap="none" rtlCol="0">
            <a:spAutoFit/>
          </a:bodyPr>
          <a:lstStyle/>
          <a:p>
            <a:r>
              <a:rPr lang="en-US" dirty="0" smtClean="0"/>
              <a:t>The linear model from the simulation (10 predictors) is better calibrated after Lasso shrinkage.</a:t>
            </a:r>
            <a:endParaRPr lang="en-US" dirty="0"/>
          </a:p>
        </p:txBody>
      </p:sp>
      <p:sp>
        <p:nvSpPr>
          <p:cNvPr id="10" name="Rechteck 9"/>
          <p:cNvSpPr/>
          <p:nvPr/>
        </p:nvSpPr>
        <p:spPr>
          <a:xfrm>
            <a:off x="5413384" y="5085184"/>
            <a:ext cx="3492833" cy="1446550"/>
          </a:xfrm>
          <a:prstGeom prst="rect">
            <a:avLst/>
          </a:prstGeom>
        </p:spPr>
        <p:txBody>
          <a:bodyPr wrap="square">
            <a:spAutoFit/>
          </a:bodyPr>
          <a:lstStyle/>
          <a:p>
            <a:r>
              <a:rPr lang="en-US" sz="1100" dirty="0">
                <a:latin typeface="Courier New" panose="02070309020205020404" pitchFamily="49" charset="0"/>
                <a:cs typeface="Courier New" panose="02070309020205020404" pitchFamily="49" charset="0"/>
              </a:rPr>
              <a:t>library(</a:t>
            </a:r>
            <a:r>
              <a:rPr lang="en-US" sz="1100" dirty="0" err="1">
                <a:latin typeface="Courier New" panose="02070309020205020404" pitchFamily="49" charset="0"/>
                <a:cs typeface="Courier New" panose="02070309020205020404" pitchFamily="49" charset="0"/>
              </a:rPr>
              <a:t>glmnet</a:t>
            </a:r>
            <a:r>
              <a:rPr lang="en-US" sz="1100" dirty="0" smtClean="0">
                <a:latin typeface="Courier New" panose="02070309020205020404" pitchFamily="49" charset="0"/>
                <a:cs typeface="Courier New" panose="02070309020205020404" pitchFamily="49" charset="0"/>
              </a:rPr>
              <a:t>)</a:t>
            </a:r>
          </a:p>
          <a:p>
            <a:r>
              <a:rPr lang="en-US" sz="1100" dirty="0" err="1" smtClean="0">
                <a:latin typeface="Courier New" panose="02070309020205020404" pitchFamily="49" charset="0"/>
                <a:cs typeface="Courier New" panose="02070309020205020404" pitchFamily="49" charset="0"/>
              </a:rPr>
              <a:t>fit_lasso</a:t>
            </a: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glmnet</a:t>
            </a:r>
            <a:r>
              <a:rPr lang="en-US" sz="1100" dirty="0">
                <a:latin typeface="Courier New" panose="02070309020205020404" pitchFamily="49" charset="0"/>
                <a:cs typeface="Courier New" panose="02070309020205020404" pitchFamily="49" charset="0"/>
              </a:rPr>
              <a:t>(x=X, y=Y, alpha=1</a:t>
            </a:r>
            <a:r>
              <a:rPr lang="en-US" sz="1100" dirty="0" smtClean="0">
                <a:latin typeface="Courier New" panose="02070309020205020404" pitchFamily="49" charset="0"/>
                <a:cs typeface="Courier New" panose="02070309020205020404" pitchFamily="49" charset="0"/>
              </a:rPr>
              <a:t>)</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plot(</a:t>
            </a:r>
            <a:r>
              <a:rPr lang="en-US" sz="1100" dirty="0" err="1">
                <a:latin typeface="Courier New" panose="02070309020205020404" pitchFamily="49" charset="0"/>
                <a:cs typeface="Courier New" panose="02070309020205020404" pitchFamily="49" charset="0"/>
              </a:rPr>
              <a:t>fit_lasso</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xvar</a:t>
            </a:r>
            <a:r>
              <a:rPr lang="en-US" sz="1100" dirty="0">
                <a:latin typeface="Courier New" panose="02070309020205020404" pitchFamily="49" charset="0"/>
                <a:cs typeface="Courier New" panose="02070309020205020404" pitchFamily="49" charset="0"/>
              </a:rPr>
              <a:t> = "lambda")</a:t>
            </a:r>
          </a:p>
          <a:p>
            <a:r>
              <a:rPr lang="en-US" sz="1100" dirty="0" err="1" smtClean="0">
                <a:latin typeface="Courier New" panose="02070309020205020404" pitchFamily="49" charset="0"/>
                <a:cs typeface="Courier New" panose="02070309020205020404" pitchFamily="49" charset="0"/>
              </a:rPr>
              <a:t>crossval</a:t>
            </a: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cv.glmnet</a:t>
            </a:r>
            <a:r>
              <a:rPr lang="en-US" sz="1100" dirty="0">
                <a:latin typeface="Courier New" panose="02070309020205020404" pitchFamily="49" charset="0"/>
                <a:cs typeface="Courier New" panose="02070309020205020404" pitchFamily="49" charset="0"/>
              </a:rPr>
              <a:t>(x=X, y=Y)</a:t>
            </a:r>
          </a:p>
          <a:p>
            <a:r>
              <a:rPr lang="en-US" sz="1100" dirty="0">
                <a:latin typeface="Courier New" panose="02070309020205020404" pitchFamily="49" charset="0"/>
                <a:cs typeface="Courier New" panose="02070309020205020404" pitchFamily="49" charset="0"/>
              </a:rPr>
              <a:t>plot(</a:t>
            </a:r>
            <a:r>
              <a:rPr lang="en-US" sz="1100" dirty="0" err="1">
                <a:latin typeface="Courier New" panose="02070309020205020404" pitchFamily="49" charset="0"/>
                <a:cs typeface="Courier New" panose="02070309020205020404" pitchFamily="49" charset="0"/>
              </a:rPr>
              <a:t>crossval</a:t>
            </a:r>
            <a:r>
              <a:rPr lang="en-US" sz="1100" dirty="0">
                <a:latin typeface="Courier New" panose="02070309020205020404" pitchFamily="49" charset="0"/>
                <a:cs typeface="Courier New" panose="02070309020205020404" pitchFamily="49" charset="0"/>
              </a:rPr>
              <a:t>)</a:t>
            </a:r>
          </a:p>
          <a:p>
            <a:r>
              <a:rPr lang="en-US" sz="1100" dirty="0" err="1">
                <a:latin typeface="Courier New" panose="02070309020205020404" pitchFamily="49" charset="0"/>
                <a:cs typeface="Courier New" panose="02070309020205020404" pitchFamily="49" charset="0"/>
              </a:rPr>
              <a:t>o</a:t>
            </a:r>
            <a:r>
              <a:rPr lang="en-US" sz="1100" dirty="0" err="1" smtClean="0">
                <a:latin typeface="Courier New" panose="02070309020205020404" pitchFamily="49" charset="0"/>
                <a:cs typeface="Courier New" panose="02070309020205020404" pitchFamily="49" charset="0"/>
              </a:rPr>
              <a:t>pt_la</a:t>
            </a: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crossval$lambda.min</a:t>
            </a:r>
            <a:r>
              <a:rPr lang="en-US" sz="1100" dirty="0">
                <a:latin typeface="Courier New" panose="02070309020205020404" pitchFamily="49" charset="0"/>
                <a:cs typeface="Courier New" panose="02070309020205020404" pitchFamily="49" charset="0"/>
              </a:rPr>
              <a:t> </a:t>
            </a:r>
            <a:endParaRPr lang="en-US" sz="1100" dirty="0" smtClean="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fit1 </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glmnet</a:t>
            </a:r>
            <a:r>
              <a:rPr lang="en-US" sz="1100" dirty="0">
                <a:latin typeface="Courier New" panose="02070309020205020404" pitchFamily="49" charset="0"/>
                <a:cs typeface="Courier New" panose="02070309020205020404" pitchFamily="49" charset="0"/>
              </a:rPr>
              <a:t>(x=X, y=Y, </a:t>
            </a:r>
            <a:r>
              <a:rPr lang="en-US" sz="1100" dirty="0" smtClean="0">
                <a:latin typeface="Courier New" panose="02070309020205020404" pitchFamily="49" charset="0"/>
                <a:cs typeface="Courier New" panose="02070309020205020404" pitchFamily="49" charset="0"/>
              </a:rPr>
              <a:t>alpha=1, </a:t>
            </a:r>
          </a:p>
          <a:p>
            <a:r>
              <a:rPr lang="en-US" sz="1100" dirty="0">
                <a:latin typeface="Courier New" panose="02070309020205020404" pitchFamily="49" charset="0"/>
                <a:cs typeface="Courier New" panose="02070309020205020404" pitchFamily="49" charset="0"/>
              </a:rPr>
              <a:t> </a:t>
            </a:r>
            <a:r>
              <a:rPr lang="en-US" sz="1100" dirty="0" smtClean="0">
                <a:latin typeface="Courier New" panose="02070309020205020404" pitchFamily="49" charset="0"/>
                <a:cs typeface="Courier New" panose="02070309020205020404" pitchFamily="49" charset="0"/>
              </a:rPr>
              <a:t>                 lambda=</a:t>
            </a:r>
            <a:r>
              <a:rPr lang="en-US" sz="1100" dirty="0" err="1" smtClean="0">
                <a:latin typeface="Courier New" panose="02070309020205020404" pitchFamily="49" charset="0"/>
                <a:cs typeface="Courier New" panose="02070309020205020404" pitchFamily="49" charset="0"/>
              </a:rPr>
              <a:t>opt_la</a:t>
            </a: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 </a:t>
            </a:r>
          </a:p>
        </p:txBody>
      </p:sp>
      <p:sp>
        <p:nvSpPr>
          <p:cNvPr id="11"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41</a:t>
            </a:fld>
            <a:endParaRPr lang="de-DE" sz="900" dirty="0">
              <a:solidFill>
                <a:srgbClr val="000000"/>
              </a:solidFill>
            </a:endParaRPr>
          </a:p>
        </p:txBody>
      </p:sp>
    </p:spTree>
    <p:extLst>
      <p:ext uri="{BB962C8B-B14F-4D97-AF65-F5344CB8AC3E}">
        <p14:creationId xmlns:p14="http://schemas.microsoft.com/office/powerpoint/2010/main" val="20146581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
          <p:cNvSpPr txBox="1">
            <a:spLocks/>
          </p:cNvSpPr>
          <p:nvPr/>
        </p:nvSpPr>
        <p:spPr>
          <a:xfrm>
            <a:off x="251520" y="58614"/>
            <a:ext cx="8229600" cy="5620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GB" sz="2400" b="1" kern="1200">
                <a:solidFill>
                  <a:srgbClr val="0070C0"/>
                </a:solidFill>
                <a:latin typeface="Comic Sans MS" pitchFamily="66" charset="0"/>
                <a:ea typeface="+mn-ea"/>
                <a:cs typeface="+mn-cs"/>
              </a:defRPr>
            </a:lvl1pPr>
          </a:lstStyle>
          <a:p>
            <a:r>
              <a:rPr lang="en-US" sz="2100" dirty="0"/>
              <a:t>Calibration slope for train and test predictions</a:t>
            </a:r>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836712"/>
            <a:ext cx="4320000" cy="3314414"/>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836712"/>
            <a:ext cx="4320000" cy="3314414"/>
          </a:xfrm>
          <a:prstGeom prst="rect">
            <a:avLst/>
          </a:prstGeom>
        </p:spPr>
      </p:pic>
      <p:sp>
        <p:nvSpPr>
          <p:cNvPr id="11" name="Textfeld 10"/>
          <p:cNvSpPr txBox="1"/>
          <p:nvPr/>
        </p:nvSpPr>
        <p:spPr>
          <a:xfrm>
            <a:off x="642841" y="5005548"/>
            <a:ext cx="6994222"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Using the </a:t>
            </a:r>
            <a:r>
              <a:rPr lang="en-US" dirty="0" smtClean="0">
                <a:solidFill>
                  <a:srgbClr val="0070C0"/>
                </a:solidFill>
                <a:latin typeface="Arial" panose="020B0604020202020204" pitchFamily="34" charset="0"/>
                <a:cs typeface="Arial" panose="020B0604020202020204" pitchFamily="34" charset="0"/>
              </a:rPr>
              <a:t>model that was fitted on training </a:t>
            </a:r>
            <a:r>
              <a:rPr lang="en-US" dirty="0" smtClean="0">
                <a:latin typeface="Arial" panose="020B0604020202020204" pitchFamily="34" charset="0"/>
                <a:cs typeface="Arial" panose="020B0604020202020204" pitchFamily="34" charset="0"/>
              </a:rPr>
              <a:t>set for prediction we get:</a:t>
            </a:r>
            <a:endParaRPr lang="en-US" dirty="0">
              <a:latin typeface="Arial" panose="020B0604020202020204" pitchFamily="34" charset="0"/>
              <a:cs typeface="Arial" panose="020B0604020202020204" pitchFamily="34" charset="0"/>
            </a:endParaRPr>
          </a:p>
        </p:txBody>
      </p:sp>
      <p:sp>
        <p:nvSpPr>
          <p:cNvPr id="15" name="Textfeld 14"/>
          <p:cNvSpPr txBox="1"/>
          <p:nvPr/>
        </p:nvSpPr>
        <p:spPr>
          <a:xfrm>
            <a:off x="718252" y="5457998"/>
            <a:ext cx="3270743" cy="923330"/>
          </a:xfrm>
          <a:prstGeom prst="rect">
            <a:avLst/>
          </a:prstGeom>
          <a:noFill/>
        </p:spPr>
        <p:txBody>
          <a:bodyPr wrap="square" rtlCol="0">
            <a:spAutoFit/>
          </a:bodyPr>
          <a:lstStyle/>
          <a:p>
            <a:pPr>
              <a:lnSpc>
                <a:spcPct val="150000"/>
              </a:lnSpc>
            </a:pPr>
            <a:r>
              <a:rPr lang="en-US" dirty="0" smtClean="0">
                <a:latin typeface="Arial" panose="020B0604020202020204" pitchFamily="34" charset="0"/>
                <a:cs typeface="Arial" panose="020B0604020202020204" pitchFamily="34" charset="0"/>
              </a:rPr>
              <a:t>always a </a:t>
            </a:r>
            <a:r>
              <a:rPr lang="en-US" dirty="0" smtClean="0">
                <a:solidFill>
                  <a:srgbClr val="0070C0"/>
                </a:solidFill>
                <a:latin typeface="Arial" panose="020B0604020202020204" pitchFamily="34" charset="0"/>
                <a:cs typeface="Arial" panose="020B0604020202020204" pitchFamily="34" charset="0"/>
              </a:rPr>
              <a:t>calibration-slope = 1</a:t>
            </a:r>
          </a:p>
          <a:p>
            <a:pPr>
              <a:lnSpc>
                <a:spcPct val="150000"/>
              </a:lnSpc>
            </a:pPr>
            <a:r>
              <a:rPr lang="en-US" dirty="0">
                <a:latin typeface="Arial" panose="020B0604020202020204" pitchFamily="34" charset="0"/>
                <a:cs typeface="Arial" panose="020B0604020202020204" pitchFamily="34" charset="0"/>
              </a:rPr>
              <a:t>w</a:t>
            </a:r>
            <a:r>
              <a:rPr lang="en-US" dirty="0" smtClean="0">
                <a:latin typeface="Arial" panose="020B0604020202020204" pitchFamily="34" charset="0"/>
                <a:cs typeface="Arial" panose="020B0604020202020204" pitchFamily="34" charset="0"/>
              </a:rPr>
              <a:t>hen predicting </a:t>
            </a:r>
            <a:r>
              <a:rPr lang="en-US" dirty="0" smtClean="0">
                <a:solidFill>
                  <a:srgbClr val="0070C0"/>
                </a:solidFill>
                <a:latin typeface="Arial" panose="020B0604020202020204" pitchFamily="34" charset="0"/>
                <a:cs typeface="Arial" panose="020B0604020202020204" pitchFamily="34" charset="0"/>
              </a:rPr>
              <a:t>training</a:t>
            </a:r>
            <a:r>
              <a:rPr lang="en-US" dirty="0" smtClean="0">
                <a:latin typeface="Arial" panose="020B0604020202020204" pitchFamily="34" charset="0"/>
                <a:cs typeface="Arial" panose="020B0604020202020204" pitchFamily="34" charset="0"/>
              </a:rPr>
              <a:t> data </a:t>
            </a:r>
            <a:endParaRPr lang="en-US" dirty="0">
              <a:latin typeface="Arial" panose="020B0604020202020204" pitchFamily="34" charset="0"/>
              <a:cs typeface="Arial" panose="020B0604020202020204" pitchFamily="34" charset="0"/>
            </a:endParaRPr>
          </a:p>
        </p:txBody>
      </p:sp>
      <p:sp>
        <p:nvSpPr>
          <p:cNvPr id="16" name="Textfeld 15"/>
          <p:cNvSpPr txBox="1"/>
          <p:nvPr/>
        </p:nvSpPr>
        <p:spPr>
          <a:xfrm>
            <a:off x="5213131" y="5457998"/>
            <a:ext cx="3671928" cy="923330"/>
          </a:xfrm>
          <a:prstGeom prst="rect">
            <a:avLst/>
          </a:prstGeom>
          <a:noFill/>
        </p:spPr>
        <p:txBody>
          <a:bodyPr wrap="square" rtlCol="0">
            <a:spAutoFit/>
          </a:bodyPr>
          <a:lstStyle/>
          <a:p>
            <a:pPr>
              <a:lnSpc>
                <a:spcPct val="150000"/>
              </a:lnSpc>
            </a:pPr>
            <a:r>
              <a:rPr lang="en-US" dirty="0" smtClean="0">
                <a:latin typeface="Arial" panose="020B0604020202020204" pitchFamily="34" charset="0"/>
                <a:cs typeface="Arial" panose="020B0604020202020204" pitchFamily="34" charset="0"/>
              </a:rPr>
              <a:t>on average a </a:t>
            </a:r>
            <a:r>
              <a:rPr lang="en-US" dirty="0" smtClean="0">
                <a:solidFill>
                  <a:srgbClr val="0070C0"/>
                </a:solidFill>
                <a:latin typeface="Arial" panose="020B0604020202020204" pitchFamily="34" charset="0"/>
                <a:cs typeface="Arial" panose="020B0604020202020204" pitchFamily="34" charset="0"/>
              </a:rPr>
              <a:t>calibration-slope &lt; 1</a:t>
            </a:r>
          </a:p>
          <a:p>
            <a:pPr>
              <a:lnSpc>
                <a:spcPct val="150000"/>
              </a:lnSpc>
            </a:pPr>
            <a:r>
              <a:rPr lang="en-US" dirty="0">
                <a:latin typeface="Arial" panose="020B0604020202020204" pitchFamily="34" charset="0"/>
                <a:cs typeface="Arial" panose="020B0604020202020204" pitchFamily="34" charset="0"/>
              </a:rPr>
              <a:t>w</a:t>
            </a:r>
            <a:r>
              <a:rPr lang="en-US" dirty="0" smtClean="0">
                <a:latin typeface="Arial" panose="020B0604020202020204" pitchFamily="34" charset="0"/>
                <a:cs typeface="Arial" panose="020B0604020202020204" pitchFamily="34" charset="0"/>
              </a:rPr>
              <a:t>hen predicting </a:t>
            </a:r>
            <a:r>
              <a:rPr lang="en-US" dirty="0" smtClean="0">
                <a:solidFill>
                  <a:srgbClr val="0070C0"/>
                </a:solidFill>
                <a:latin typeface="Arial" panose="020B0604020202020204" pitchFamily="34" charset="0"/>
                <a:cs typeface="Arial" panose="020B0604020202020204" pitchFamily="34" charset="0"/>
              </a:rPr>
              <a:t>test</a:t>
            </a:r>
            <a:r>
              <a:rPr lang="en-US" dirty="0" smtClean="0">
                <a:latin typeface="Arial" panose="020B0604020202020204" pitchFamily="34" charset="0"/>
                <a:cs typeface="Arial" panose="020B0604020202020204" pitchFamily="34" charset="0"/>
              </a:rPr>
              <a:t> data</a:t>
            </a:r>
            <a:endParaRPr lang="en-US" dirty="0">
              <a:latin typeface="Arial" panose="020B0604020202020204" pitchFamily="34" charset="0"/>
              <a:cs typeface="Arial" panose="020B0604020202020204" pitchFamily="34" charset="0"/>
            </a:endParaRPr>
          </a:p>
        </p:txBody>
      </p:sp>
      <p:graphicFrame>
        <p:nvGraphicFramePr>
          <p:cNvPr id="12" name="Objekt 11"/>
          <p:cNvGraphicFramePr>
            <a:graphicFrameLocks noChangeAspect="1"/>
          </p:cNvGraphicFramePr>
          <p:nvPr>
            <p:extLst/>
          </p:nvPr>
        </p:nvGraphicFramePr>
        <p:xfrm>
          <a:off x="1250950" y="4365625"/>
          <a:ext cx="6229350" cy="339725"/>
        </p:xfrm>
        <a:graphic>
          <a:graphicData uri="http://schemas.openxmlformats.org/presentationml/2006/ole">
            <mc:AlternateContent xmlns:mc="http://schemas.openxmlformats.org/markup-compatibility/2006">
              <mc:Choice xmlns:v="urn:schemas-microsoft-com:vml" Requires="v">
                <p:oleObj spid="_x0000_s19468" name="Equation" r:id="rId5" imgW="3708360" imgH="203040" progId="Equation.DSMT4">
                  <p:embed/>
                </p:oleObj>
              </mc:Choice>
              <mc:Fallback>
                <p:oleObj name="Equation" r:id="rId5" imgW="3708360" imgH="203040" progId="Equation.DSMT4">
                  <p:embed/>
                  <p:pic>
                    <p:nvPicPr>
                      <p:cNvPr id="12" name="Objekt 11"/>
                      <p:cNvPicPr>
                        <a:picLocks noChangeAspect="1" noChangeArrowheads="1"/>
                      </p:cNvPicPr>
                      <p:nvPr/>
                    </p:nvPicPr>
                    <p:blipFill>
                      <a:blip r:embed="rId6"/>
                      <a:srcRect/>
                      <a:stretch>
                        <a:fillRect/>
                      </a:stretch>
                    </p:blipFill>
                    <p:spPr bwMode="auto">
                      <a:xfrm>
                        <a:off x="1250950" y="4365625"/>
                        <a:ext cx="62293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42</a:t>
            </a:fld>
            <a:endParaRPr lang="de-DE" sz="900" dirty="0">
              <a:solidFill>
                <a:srgbClr val="000000"/>
              </a:solidFill>
            </a:endParaRPr>
          </a:p>
        </p:txBody>
      </p:sp>
    </p:spTree>
    <p:extLst>
      <p:ext uri="{BB962C8B-B14F-4D97-AF65-F5344CB8AC3E}">
        <p14:creationId xmlns:p14="http://schemas.microsoft.com/office/powerpoint/2010/main" val="25030605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59632" y="2780928"/>
            <a:ext cx="6552728" cy="784508"/>
          </a:xfrm>
        </p:spPr>
        <p:txBody>
          <a:bodyPr>
            <a:normAutofit/>
          </a:bodyPr>
          <a:lstStyle/>
          <a:p>
            <a:r>
              <a:rPr lang="en-US" sz="4000" dirty="0" smtClean="0"/>
              <a:t>Regression to the mean</a:t>
            </a:r>
            <a:endParaRPr lang="en-US" sz="4000" dirty="0"/>
          </a:p>
        </p:txBody>
      </p:sp>
      <p:sp>
        <p:nvSpPr>
          <p:cNvPr id="3" name="Foliennummernplatzhalter 2"/>
          <p:cNvSpPr>
            <a:spLocks noGrp="1"/>
          </p:cNvSpPr>
          <p:nvPr>
            <p:ph type="sldNum" sz="quarter" idx="4"/>
          </p:nvPr>
        </p:nvSpPr>
        <p:spPr/>
        <p:txBody>
          <a:bodyPr/>
          <a:lstStyle/>
          <a:p>
            <a:pPr defTabSz="909638" fontAlgn="base">
              <a:spcBef>
                <a:spcPct val="0"/>
              </a:spcBef>
              <a:spcAft>
                <a:spcPct val="0"/>
              </a:spcAft>
            </a:pPr>
            <a:fld id="{15539D76-389E-4B00-8AB8-FE222ED6AFF0}" type="slidenum">
              <a:rPr lang="en-US" smtClean="0">
                <a:solidFill>
                  <a:prstClr val="black">
                    <a:tint val="75000"/>
                  </a:prstClr>
                </a:solidFill>
                <a:latin typeface="Arial" pitchFamily="34" charset="0"/>
              </a:rPr>
              <a:pPr defTabSz="909638" fontAlgn="base">
                <a:spcBef>
                  <a:spcPct val="0"/>
                </a:spcBef>
                <a:spcAft>
                  <a:spcPct val="0"/>
                </a:spcAft>
              </a:pPr>
              <a:t>43</a:t>
            </a:fld>
            <a:endParaRPr lang="en-US">
              <a:solidFill>
                <a:prstClr val="black">
                  <a:tint val="75000"/>
                </a:prstClr>
              </a:solidFill>
              <a:latin typeface="Arial" pitchFamily="34" charset="0"/>
            </a:endParaRPr>
          </a:p>
        </p:txBody>
      </p:sp>
    </p:spTree>
    <p:extLst>
      <p:ext uri="{BB962C8B-B14F-4D97-AF65-F5344CB8AC3E}">
        <p14:creationId xmlns:p14="http://schemas.microsoft.com/office/powerpoint/2010/main" val="36906650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Where does the term “regression” come from?</a:t>
            </a:r>
            <a:endParaRPr lang="en-US" dirty="0"/>
          </a:p>
        </p:txBody>
      </p:sp>
      <p:sp>
        <p:nvSpPr>
          <p:cNvPr id="4" name="Textfeld 3"/>
          <p:cNvSpPr txBox="1"/>
          <p:nvPr/>
        </p:nvSpPr>
        <p:spPr>
          <a:xfrm>
            <a:off x="395536" y="1844824"/>
            <a:ext cx="5148064"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concept of regression comes from genetics and was popularized by</a:t>
            </a:r>
            <a:r>
              <a:rPr lang="en-US" dirty="0">
                <a:solidFill>
                  <a:srgbClr val="0070C0"/>
                </a:solidFill>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hlinkClick r:id="rId2" tooltip="Sir Francis Galton"/>
              </a:rPr>
              <a:t>Sir Francis Galton</a:t>
            </a:r>
            <a:r>
              <a:rPr lang="en-US" dirty="0">
                <a:solidFill>
                  <a:srgbClr val="0070C0"/>
                </a:solidFill>
                <a:latin typeface="Arial" panose="020B0604020202020204" pitchFamily="34" charset="0"/>
                <a:cs typeface="Arial" panose="020B0604020202020204" pitchFamily="34" charset="0"/>
              </a:rPr>
              <a:t> during the late 19th century with the publication of </a:t>
            </a:r>
            <a:r>
              <a:rPr lang="en-US" i="1" dirty="0">
                <a:solidFill>
                  <a:srgbClr val="0070C0"/>
                </a:solidFill>
                <a:latin typeface="Arial" panose="020B0604020202020204" pitchFamily="34" charset="0"/>
                <a:cs typeface="Arial" panose="020B0604020202020204" pitchFamily="34" charset="0"/>
              </a:rPr>
              <a:t>Regression towards mediocrity in hereditary stature</a:t>
            </a:r>
            <a:r>
              <a:rPr lang="en-US" dirty="0" smtClean="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Galton </a:t>
            </a:r>
            <a:r>
              <a:rPr lang="en-US" dirty="0">
                <a:latin typeface="Arial" panose="020B0604020202020204" pitchFamily="34" charset="0"/>
                <a:cs typeface="Arial" panose="020B0604020202020204" pitchFamily="34" charset="0"/>
              </a:rPr>
              <a:t>observed that extreme characteristics (e.g., height) in parents are not passed on completely to their offspring. Rather, the characteristics in the offspring </a:t>
            </a:r>
            <a:r>
              <a:rPr lang="en-US" i="1" dirty="0">
                <a:solidFill>
                  <a:srgbClr val="0070C0"/>
                </a:solidFill>
                <a:latin typeface="Arial" panose="020B0604020202020204" pitchFamily="34" charset="0"/>
                <a:cs typeface="Arial" panose="020B0604020202020204" pitchFamily="34" charset="0"/>
              </a:rPr>
              <a:t>regress</a:t>
            </a:r>
            <a:r>
              <a:rPr lang="en-US" dirty="0">
                <a:solidFill>
                  <a:srgbClr val="0070C0"/>
                </a:solidFill>
                <a:latin typeface="Arial" panose="020B0604020202020204" pitchFamily="34" charset="0"/>
                <a:cs typeface="Arial" panose="020B0604020202020204" pitchFamily="34" charset="0"/>
              </a:rPr>
              <a:t> towards </a:t>
            </a:r>
            <a:r>
              <a:rPr lang="en-US" dirty="0">
                <a:latin typeface="Arial" panose="020B0604020202020204" pitchFamily="34" charset="0"/>
                <a:cs typeface="Arial" panose="020B0604020202020204" pitchFamily="34" charset="0"/>
              </a:rPr>
              <a:t>a </a:t>
            </a:r>
            <a:r>
              <a:rPr lang="en-US" i="1" dirty="0">
                <a:latin typeface="Arial" panose="020B0604020202020204" pitchFamily="34" charset="0"/>
                <a:cs typeface="Arial" panose="020B0604020202020204" pitchFamily="34" charset="0"/>
              </a:rPr>
              <a:t>mediocre</a:t>
            </a:r>
            <a:r>
              <a:rPr lang="en-US" dirty="0">
                <a:latin typeface="Arial" panose="020B0604020202020204" pitchFamily="34" charset="0"/>
                <a:cs typeface="Arial" panose="020B0604020202020204" pitchFamily="34" charset="0"/>
              </a:rPr>
              <a:t> point (a point which has since been identified as </a:t>
            </a:r>
            <a:r>
              <a:rPr lang="en-US" dirty="0">
                <a:solidFill>
                  <a:srgbClr val="0070C0"/>
                </a:solidFill>
                <a:latin typeface="Arial" panose="020B0604020202020204" pitchFamily="34" charset="0"/>
                <a:cs typeface="Arial" panose="020B0604020202020204" pitchFamily="34" charset="0"/>
              </a:rPr>
              <a:t>the mean</a:t>
            </a:r>
            <a:r>
              <a:rPr lang="en-US" dirty="0">
                <a:latin typeface="Arial" panose="020B0604020202020204" pitchFamily="34" charset="0"/>
                <a:cs typeface="Arial" panose="020B0604020202020204" pitchFamily="34" charset="0"/>
              </a:rPr>
              <a:t>). </a:t>
            </a:r>
          </a:p>
        </p:txBody>
      </p:sp>
      <p:pic>
        <p:nvPicPr>
          <p:cNvPr id="2560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68" t="2007"/>
          <a:stretch/>
        </p:blipFill>
        <p:spPr bwMode="auto">
          <a:xfrm>
            <a:off x="5670866" y="1434281"/>
            <a:ext cx="3168293" cy="4564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399367" y="5302260"/>
            <a:ext cx="3092513" cy="253916"/>
          </a:xfrm>
          <a:prstGeom prst="rect">
            <a:avLst/>
          </a:prstGeom>
          <a:noFill/>
        </p:spPr>
        <p:txBody>
          <a:bodyPr wrap="none" rtlCol="0">
            <a:spAutoFit/>
          </a:bodyPr>
          <a:lstStyle/>
          <a:p>
            <a:r>
              <a:rPr lang="en-US" sz="1050" dirty="0" smtClean="0"/>
              <a:t>Source</a:t>
            </a:r>
            <a:r>
              <a:rPr lang="en-US" sz="1050" dirty="0"/>
              <a:t>: https://en.wikipedia.org/wiki/Francis_Galton</a:t>
            </a:r>
          </a:p>
        </p:txBody>
      </p:sp>
      <p:sp>
        <p:nvSpPr>
          <p:cNvPr id="6" name="Foliennummernplatzhalter 1"/>
          <p:cNvSpPr txBox="1">
            <a:spLocks/>
          </p:cNvSpPr>
          <p:nvPr/>
        </p:nvSpPr>
        <p:spPr>
          <a:xfrm>
            <a:off x="8105775" y="6638751"/>
            <a:ext cx="1038225" cy="174625"/>
          </a:xfrm>
          <a:prstGeom prst="rect">
            <a:avLst/>
          </a:prstGeom>
        </p:spPr>
        <p:txBody>
          <a:bodyPr/>
          <a:lstStyle>
            <a:defPPr>
              <a:defRPr lang="de-DE"/>
            </a:defPPr>
            <a:lvl1pPr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906463"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906463"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pPr algn="r" eaLnBrk="1" hangingPunct="1"/>
            <a:fld id="{76F59B32-56EF-424D-BE93-BF2AF2F2F322}" type="slidenum">
              <a:rPr lang="de-DE" sz="900" smtClean="0">
                <a:solidFill>
                  <a:srgbClr val="000000"/>
                </a:solidFill>
              </a:rPr>
              <a:pPr algn="r" eaLnBrk="1" hangingPunct="1"/>
              <a:t>44</a:t>
            </a:fld>
            <a:endParaRPr lang="de-DE" sz="900" dirty="0">
              <a:solidFill>
                <a:srgbClr val="000000"/>
              </a:solidFill>
            </a:endParaRPr>
          </a:p>
        </p:txBody>
      </p:sp>
    </p:spTree>
    <p:extLst>
      <p:ext uri="{BB962C8B-B14F-4D97-AF65-F5344CB8AC3E}">
        <p14:creationId xmlns:p14="http://schemas.microsoft.com/office/powerpoint/2010/main" val="15051793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5496" y="58614"/>
            <a:ext cx="9001000" cy="653210"/>
          </a:xfrm>
        </p:spPr>
        <p:txBody>
          <a:bodyPr>
            <a:normAutofit/>
          </a:bodyPr>
          <a:lstStyle/>
          <a:p>
            <a:r>
              <a:rPr lang="en-US" dirty="0" smtClean="0"/>
              <a:t>Galton’s discovery of the regression line</a:t>
            </a:r>
            <a:endParaRPr lang="en-US" dirty="0"/>
          </a:p>
        </p:txBody>
      </p:sp>
      <p:pic>
        <p:nvPicPr>
          <p:cNvPr id="6"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870" r="1026" b="3331"/>
          <a:stretch/>
        </p:blipFill>
        <p:spPr bwMode="auto">
          <a:xfrm>
            <a:off x="1979712" y="1117090"/>
            <a:ext cx="4752528" cy="3690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6"/>
          <p:cNvSpPr txBox="1"/>
          <p:nvPr/>
        </p:nvSpPr>
        <p:spPr>
          <a:xfrm>
            <a:off x="539552" y="5157192"/>
            <a:ext cx="8064896" cy="1169551"/>
          </a:xfrm>
          <a:prstGeom prst="rect">
            <a:avLst/>
          </a:prstGeom>
          <a:noFill/>
        </p:spPr>
        <p:txBody>
          <a:bodyPr wrap="square" rtlCol="0">
            <a:spAutoFit/>
          </a:bodyPr>
          <a:lstStyle/>
          <a:p>
            <a:endParaRPr lang="en-US" sz="800" dirty="0">
              <a:cs typeface="Arial" panose="020B0604020202020204" pitchFamily="34" charset="0"/>
            </a:endParaRPr>
          </a:p>
          <a:p>
            <a:r>
              <a:rPr lang="en-US" dirty="0" smtClean="0">
                <a:cs typeface="Arial" panose="020B0604020202020204" pitchFamily="34" charset="0"/>
              </a:rPr>
              <a:t>For each </a:t>
            </a:r>
            <a:r>
              <a:rPr lang="en-US" dirty="0" smtClean="0">
                <a:solidFill>
                  <a:srgbClr val="0070C0"/>
                </a:solidFill>
                <a:cs typeface="Arial" panose="020B0604020202020204" pitchFamily="34" charset="0"/>
              </a:rPr>
              <a:t>group of father with fixed IQ</a:t>
            </a:r>
            <a:r>
              <a:rPr lang="en-US" dirty="0" smtClean="0">
                <a:cs typeface="Arial" panose="020B0604020202020204" pitchFamily="34" charset="0"/>
              </a:rPr>
              <a:t>, the </a:t>
            </a:r>
            <a:r>
              <a:rPr lang="en-US" dirty="0" smtClean="0">
                <a:solidFill>
                  <a:srgbClr val="0070C0"/>
                </a:solidFill>
                <a:cs typeface="Arial" panose="020B0604020202020204" pitchFamily="34" charset="0"/>
              </a:rPr>
              <a:t>mean IQ of their sons is closer to the overall mean</a:t>
            </a:r>
            <a:r>
              <a:rPr lang="en-US" dirty="0" smtClean="0">
                <a:cs typeface="Arial" panose="020B0604020202020204" pitchFamily="34" charset="0"/>
              </a:rPr>
              <a:t> IQ (100) -&gt; </a:t>
            </a:r>
            <a:r>
              <a:rPr lang="en-US" dirty="0" smtClean="0">
                <a:solidFill>
                  <a:srgbClr val="0070C0"/>
                </a:solidFill>
                <a:cs typeface="Arial" panose="020B0604020202020204" pitchFamily="34" charset="0"/>
              </a:rPr>
              <a:t>Galton aimed for a causal explanation</a:t>
            </a:r>
            <a:r>
              <a:rPr lang="en-US" dirty="0" smtClean="0">
                <a:cs typeface="Arial" panose="020B0604020202020204" pitchFamily="34" charset="0"/>
              </a:rPr>
              <a:t>.</a:t>
            </a:r>
            <a:br>
              <a:rPr lang="en-US" dirty="0" smtClean="0">
                <a:cs typeface="Arial" panose="020B0604020202020204" pitchFamily="34" charset="0"/>
              </a:rPr>
            </a:br>
            <a:endParaRPr lang="en-US" sz="800" dirty="0" smtClean="0">
              <a:cs typeface="Arial" panose="020B0604020202020204" pitchFamily="34" charset="0"/>
            </a:endParaRPr>
          </a:p>
          <a:p>
            <a:r>
              <a:rPr lang="en-US" dirty="0" smtClean="0">
                <a:solidFill>
                  <a:srgbClr val="FF0000"/>
                </a:solidFill>
                <a:cs typeface="Arial" panose="020B0604020202020204" pitchFamily="34" charset="0"/>
              </a:rPr>
              <a:t>All these predicted E(</a:t>
            </a:r>
            <a:r>
              <a:rPr lang="en-US" dirty="0" err="1" smtClean="0">
                <a:solidFill>
                  <a:srgbClr val="FF0000"/>
                </a:solidFill>
                <a:cs typeface="Arial" panose="020B0604020202020204" pitchFamily="34" charset="0"/>
              </a:rPr>
              <a:t>IQ</a:t>
            </a:r>
            <a:r>
              <a:rPr lang="en-US" baseline="-25000" dirty="0" err="1" smtClean="0">
                <a:solidFill>
                  <a:srgbClr val="FF0000"/>
                </a:solidFill>
                <a:cs typeface="Arial" panose="020B0604020202020204" pitchFamily="34" charset="0"/>
              </a:rPr>
              <a:t>son</a:t>
            </a:r>
            <a:r>
              <a:rPr lang="en-US" dirty="0" smtClean="0">
                <a:solidFill>
                  <a:srgbClr val="FF0000"/>
                </a:solidFill>
                <a:cs typeface="Arial" panose="020B0604020202020204" pitchFamily="34" charset="0"/>
              </a:rPr>
              <a:t>) fall on a “regression line” </a:t>
            </a:r>
            <a:r>
              <a:rPr lang="en-US" dirty="0" smtClean="0">
                <a:cs typeface="Arial" panose="020B0604020202020204" pitchFamily="34" charset="0"/>
              </a:rPr>
              <a:t>with slope&lt;1. </a:t>
            </a:r>
            <a:endParaRPr lang="en-US" dirty="0"/>
          </a:p>
        </p:txBody>
      </p:sp>
      <p:sp>
        <p:nvSpPr>
          <p:cNvPr id="4" name="Textfeld 3"/>
          <p:cNvSpPr txBox="1"/>
          <p:nvPr/>
        </p:nvSpPr>
        <p:spPr>
          <a:xfrm>
            <a:off x="4283968" y="3789040"/>
            <a:ext cx="1707504" cy="523220"/>
          </a:xfrm>
          <a:prstGeom prst="rect">
            <a:avLst/>
          </a:prstGeom>
          <a:solidFill>
            <a:schemeClr val="bg1">
              <a:lumMod val="85000"/>
            </a:schemeClr>
          </a:solidFill>
        </p:spPr>
        <p:txBody>
          <a:bodyPr wrap="square" rtlCol="0">
            <a:spAutoFit/>
          </a:bodyPr>
          <a:lstStyle/>
          <a:p>
            <a:pPr algn="ctr"/>
            <a:r>
              <a:rPr lang="en-US" sz="1400" dirty="0" smtClean="0"/>
              <a:t>Groups of </a:t>
            </a:r>
            <a:r>
              <a:rPr lang="en-US" sz="1400" dirty="0" smtClean="0">
                <a:solidFill>
                  <a:srgbClr val="0070C0"/>
                </a:solidFill>
              </a:rPr>
              <a:t>fathers with IQ=115</a:t>
            </a:r>
            <a:endParaRPr lang="en-US" sz="1400" dirty="0">
              <a:solidFill>
                <a:srgbClr val="0070C0"/>
              </a:solidFill>
            </a:endParaRPr>
          </a:p>
        </p:txBody>
      </p:sp>
      <p:sp>
        <p:nvSpPr>
          <p:cNvPr id="8" name="Textfeld 7"/>
          <p:cNvSpPr txBox="1"/>
          <p:nvPr/>
        </p:nvSpPr>
        <p:spPr>
          <a:xfrm>
            <a:off x="5220072" y="1844824"/>
            <a:ext cx="1440160" cy="1169551"/>
          </a:xfrm>
          <a:prstGeom prst="rect">
            <a:avLst/>
          </a:prstGeom>
          <a:solidFill>
            <a:schemeClr val="bg1">
              <a:lumMod val="85000"/>
            </a:schemeClr>
          </a:solidFill>
        </p:spPr>
        <p:txBody>
          <a:bodyPr wrap="square" rtlCol="0">
            <a:spAutoFit/>
          </a:bodyPr>
          <a:lstStyle/>
          <a:p>
            <a:pPr algn="ctr"/>
            <a:r>
              <a:rPr lang="en-US" sz="1400" dirty="0" smtClean="0"/>
              <a:t>IQ distribution in </a:t>
            </a:r>
            <a:r>
              <a:rPr lang="en-US" sz="1400" dirty="0" smtClean="0">
                <a:solidFill>
                  <a:srgbClr val="FF0000"/>
                </a:solidFill>
              </a:rPr>
              <a:t>sons with E(</a:t>
            </a:r>
            <a:r>
              <a:rPr lang="en-US" sz="1400" dirty="0" err="1" smtClean="0">
                <a:solidFill>
                  <a:srgbClr val="FF0000"/>
                </a:solidFill>
              </a:rPr>
              <a:t>IQ</a:t>
            </a:r>
            <a:r>
              <a:rPr lang="en-US" sz="1400" baseline="-25000" dirty="0" err="1" smtClean="0">
                <a:solidFill>
                  <a:srgbClr val="FF0000"/>
                </a:solidFill>
              </a:rPr>
              <a:t>sons</a:t>
            </a:r>
            <a:r>
              <a:rPr lang="en-US" sz="1400" dirty="0" smtClean="0">
                <a:solidFill>
                  <a:srgbClr val="FF0000"/>
                </a:solidFill>
              </a:rPr>
              <a:t>)=112 </a:t>
            </a:r>
            <a:r>
              <a:rPr lang="en-US" sz="1400" dirty="0" smtClean="0"/>
              <a:t>with </a:t>
            </a:r>
            <a:r>
              <a:rPr lang="en-US" sz="1400" dirty="0" err="1" smtClean="0"/>
              <a:t>IQ</a:t>
            </a:r>
            <a:r>
              <a:rPr lang="en-US" sz="1400" baseline="-25000" dirty="0" err="1" smtClean="0"/>
              <a:t>fathers</a:t>
            </a:r>
            <a:r>
              <a:rPr lang="en-US" sz="1400" dirty="0" smtClean="0"/>
              <a:t>=115 </a:t>
            </a:r>
            <a:endParaRPr lang="en-US" sz="1400" dirty="0"/>
          </a:p>
        </p:txBody>
      </p:sp>
      <p:sp>
        <p:nvSpPr>
          <p:cNvPr id="20" name="Freihandform 19"/>
          <p:cNvSpPr/>
          <p:nvPr/>
        </p:nvSpPr>
        <p:spPr>
          <a:xfrm rot="5400000">
            <a:off x="4149855" y="2287276"/>
            <a:ext cx="1027920" cy="381459"/>
          </a:xfrm>
          <a:custGeom>
            <a:avLst/>
            <a:gdLst>
              <a:gd name="connsiteX0" fmla="*/ 0 w 1877568"/>
              <a:gd name="connsiteY0" fmla="*/ 353579 h 381459"/>
              <a:gd name="connsiteX1" fmla="*/ 418592 w 1877568"/>
              <a:gd name="connsiteY1" fmla="*/ 345451 h 381459"/>
              <a:gd name="connsiteX2" fmla="*/ 1060704 w 1877568"/>
              <a:gd name="connsiteY2" fmla="*/ 11 h 381459"/>
              <a:gd name="connsiteX3" fmla="*/ 1658112 w 1877568"/>
              <a:gd name="connsiteY3" fmla="*/ 333259 h 381459"/>
              <a:gd name="connsiteX4" fmla="*/ 1877568 w 1877568"/>
              <a:gd name="connsiteY4" fmla="*/ 353579 h 381459"/>
              <a:gd name="connsiteX5" fmla="*/ 1877568 w 1877568"/>
              <a:gd name="connsiteY5" fmla="*/ 353579 h 38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568" h="381459">
                <a:moveTo>
                  <a:pt x="0" y="353579"/>
                </a:moveTo>
                <a:cubicBezTo>
                  <a:pt x="120904" y="378979"/>
                  <a:pt x="241808" y="404379"/>
                  <a:pt x="418592" y="345451"/>
                </a:cubicBezTo>
                <a:cubicBezTo>
                  <a:pt x="595376" y="286523"/>
                  <a:pt x="854117" y="2043"/>
                  <a:pt x="1060704" y="11"/>
                </a:cubicBezTo>
                <a:cubicBezTo>
                  <a:pt x="1267291" y="-2021"/>
                  <a:pt x="1521968" y="274331"/>
                  <a:pt x="1658112" y="333259"/>
                </a:cubicBezTo>
                <a:cubicBezTo>
                  <a:pt x="1794256" y="392187"/>
                  <a:pt x="1877568" y="353579"/>
                  <a:pt x="1877568" y="353579"/>
                </a:cubicBezTo>
                <a:lnTo>
                  <a:pt x="1877568" y="353579"/>
                </a:lnTo>
              </a:path>
            </a:pathLst>
          </a:cu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Gerader Verbinder 18"/>
          <p:cNvCxnSpPr/>
          <p:nvPr/>
        </p:nvCxnSpPr>
        <p:spPr>
          <a:xfrm flipV="1">
            <a:off x="3275856" y="2344816"/>
            <a:ext cx="1578689" cy="1014904"/>
          </a:xfrm>
          <a:prstGeom prst="line">
            <a:avLst/>
          </a:prstGeom>
          <a:ln w="15875">
            <a:solidFill>
              <a:srgbClr val="FF0000"/>
            </a:solidFill>
          </a:ln>
          <a:effectLst/>
          <a:scene3d>
            <a:camera prst="orthographicFront">
              <a:rot lat="0" lon="1200000" rev="0"/>
            </a:camera>
            <a:lightRig rig="threePt" dir="t"/>
          </a:scene3d>
        </p:spPr>
        <p:style>
          <a:lnRef idx="2">
            <a:schemeClr val="accent1"/>
          </a:lnRef>
          <a:fillRef idx="0">
            <a:schemeClr val="accent1"/>
          </a:fillRef>
          <a:effectRef idx="1">
            <a:schemeClr val="accent1"/>
          </a:effectRef>
          <a:fontRef idx="minor">
            <a:schemeClr val="tx1"/>
          </a:fontRef>
        </p:style>
      </p:cxnSp>
      <p:pic>
        <p:nvPicPr>
          <p:cNvPr id="27" name="Grafik 26"/>
          <p:cNvPicPr>
            <a:picLocks noChangeAspect="1"/>
          </p:cNvPicPr>
          <p:nvPr/>
        </p:nvPicPr>
        <p:blipFill rotWithShape="1">
          <a:blip r:embed="rId5">
            <a:extLst>
              <a:ext uri="{28A0092B-C50C-407E-A947-70E740481C1C}">
                <a14:useLocalDpi xmlns:a14="http://schemas.microsoft.com/office/drawing/2010/main" val="0"/>
              </a:ext>
            </a:extLst>
          </a:blip>
          <a:srcRect l="47187" t="21190" r="5514" b="48062"/>
          <a:stretch/>
        </p:blipFill>
        <p:spPr>
          <a:xfrm flipH="1">
            <a:off x="7319286" y="2708920"/>
            <a:ext cx="1396584" cy="1008112"/>
          </a:xfrm>
          <a:prstGeom prst="rect">
            <a:avLst/>
          </a:prstGeom>
        </p:spPr>
      </p:pic>
      <p:cxnSp>
        <p:nvCxnSpPr>
          <p:cNvPr id="26" name="Gerader Verbinder 25"/>
          <p:cNvCxnSpPr/>
          <p:nvPr/>
        </p:nvCxnSpPr>
        <p:spPr>
          <a:xfrm flipV="1">
            <a:off x="2411760" y="1754888"/>
            <a:ext cx="2880320" cy="2664297"/>
          </a:xfrm>
          <a:prstGeom prst="line">
            <a:avLst/>
          </a:prstGeom>
          <a:ln w="12700">
            <a:solidFill>
              <a:schemeClr val="tx1"/>
            </a:solidFill>
            <a:prstDash val="dash"/>
          </a:ln>
          <a:effectLst/>
          <a:scene3d>
            <a:camera prst="orthographicFront">
              <a:rot lat="0" lon="20699996" rev="0"/>
            </a:camera>
            <a:lightRig rig="threePt" dir="t"/>
          </a:scene3d>
        </p:spPr>
        <p:style>
          <a:lnRef idx="2">
            <a:schemeClr val="accent1"/>
          </a:lnRef>
          <a:fillRef idx="0">
            <a:schemeClr val="accent1"/>
          </a:fillRef>
          <a:effectRef idx="1">
            <a:schemeClr val="accent1"/>
          </a:effectRef>
          <a:fontRef idx="minor">
            <a:schemeClr val="tx1"/>
          </a:fontRef>
        </p:style>
      </p:cxnSp>
      <p:sp>
        <p:nvSpPr>
          <p:cNvPr id="35" name="Ellipse 34"/>
          <p:cNvSpPr/>
          <p:nvPr/>
        </p:nvSpPr>
        <p:spPr>
          <a:xfrm>
            <a:off x="4477590" y="2510824"/>
            <a:ext cx="72000" cy="72000"/>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369" name="Textfeld 186368"/>
          <p:cNvSpPr txBox="1"/>
          <p:nvPr/>
        </p:nvSpPr>
        <p:spPr>
          <a:xfrm>
            <a:off x="4931293" y="1386284"/>
            <a:ext cx="678391" cy="276999"/>
          </a:xfrm>
          <a:prstGeom prst="rect">
            <a:avLst/>
          </a:prstGeom>
          <a:noFill/>
        </p:spPr>
        <p:txBody>
          <a:bodyPr wrap="none" rtlCol="0">
            <a:spAutoFit/>
          </a:bodyPr>
          <a:lstStyle/>
          <a:p>
            <a:r>
              <a:rPr lang="en-US" sz="1200" dirty="0"/>
              <a:t>s</a:t>
            </a:r>
            <a:r>
              <a:rPr lang="en-US" sz="1200" dirty="0" smtClean="0"/>
              <a:t>lope 1</a:t>
            </a:r>
            <a:endParaRPr lang="en-US" sz="1200" dirty="0"/>
          </a:p>
        </p:txBody>
      </p:sp>
      <p:graphicFrame>
        <p:nvGraphicFramePr>
          <p:cNvPr id="15" name="Objekt 14"/>
          <p:cNvGraphicFramePr>
            <a:graphicFrameLocks noChangeAspect="1"/>
          </p:cNvGraphicFramePr>
          <p:nvPr>
            <p:extLst/>
          </p:nvPr>
        </p:nvGraphicFramePr>
        <p:xfrm>
          <a:off x="6941750" y="2285349"/>
          <a:ext cx="1918246" cy="318709"/>
        </p:xfrm>
        <a:graphic>
          <a:graphicData uri="http://schemas.openxmlformats.org/presentationml/2006/ole">
            <mc:AlternateContent xmlns:mc="http://schemas.openxmlformats.org/markup-compatibility/2006">
              <mc:Choice xmlns:v="urn:schemas-microsoft-com:vml" Requires="v">
                <p:oleObj spid="_x0000_s7310" name="Equation" r:id="rId6" imgW="3060360" imgH="507960" progId="Equation.DSMT4">
                  <p:embed/>
                </p:oleObj>
              </mc:Choice>
              <mc:Fallback>
                <p:oleObj name="Equation" r:id="rId6" imgW="3060360" imgH="507960" progId="Equation.DSMT4">
                  <p:embed/>
                  <p:pic>
                    <p:nvPicPr>
                      <p:cNvPr id="15" name="Objekt 14"/>
                      <p:cNvPicPr>
                        <a:picLocks noChangeAspect="1" noChangeArrowheads="1"/>
                      </p:cNvPicPr>
                      <p:nvPr/>
                    </p:nvPicPr>
                    <p:blipFill>
                      <a:blip r:embed="rId7"/>
                      <a:srcRect/>
                      <a:stretch>
                        <a:fillRect/>
                      </a:stretch>
                    </p:blipFill>
                    <p:spPr bwMode="auto">
                      <a:xfrm>
                        <a:off x="6941750" y="2285349"/>
                        <a:ext cx="1918246" cy="318709"/>
                      </a:xfrm>
                      <a:prstGeom prst="rect">
                        <a:avLst/>
                      </a:prstGeom>
                      <a:noFill/>
                      <a:ln>
                        <a:noFill/>
                      </a:ln>
                    </p:spPr>
                  </p:pic>
                </p:oleObj>
              </mc:Fallback>
            </mc:AlternateContent>
          </a:graphicData>
        </a:graphic>
      </p:graphicFrame>
      <p:sp>
        <p:nvSpPr>
          <p:cNvPr id="5" name="Textfeld 4"/>
          <p:cNvSpPr txBox="1"/>
          <p:nvPr/>
        </p:nvSpPr>
        <p:spPr>
          <a:xfrm>
            <a:off x="3477049" y="4841452"/>
            <a:ext cx="1168910" cy="307777"/>
          </a:xfrm>
          <a:prstGeom prst="rect">
            <a:avLst/>
          </a:prstGeom>
          <a:noFill/>
        </p:spPr>
        <p:txBody>
          <a:bodyPr wrap="none" rtlCol="0">
            <a:spAutoFit/>
          </a:bodyPr>
          <a:lstStyle/>
          <a:p>
            <a:r>
              <a:rPr lang="en-US" sz="1400" dirty="0" smtClean="0"/>
              <a:t>IQ of fathers</a:t>
            </a:r>
            <a:endParaRPr lang="en-US" sz="1400" dirty="0"/>
          </a:p>
        </p:txBody>
      </p:sp>
      <p:sp>
        <p:nvSpPr>
          <p:cNvPr id="17" name="Textfeld 16"/>
          <p:cNvSpPr txBox="1"/>
          <p:nvPr/>
        </p:nvSpPr>
        <p:spPr>
          <a:xfrm rot="16200000">
            <a:off x="1318908" y="2838077"/>
            <a:ext cx="1000595" cy="307777"/>
          </a:xfrm>
          <a:prstGeom prst="rect">
            <a:avLst/>
          </a:prstGeom>
          <a:noFill/>
        </p:spPr>
        <p:txBody>
          <a:bodyPr wrap="none" rtlCol="0">
            <a:spAutoFit/>
          </a:bodyPr>
          <a:lstStyle/>
          <a:p>
            <a:r>
              <a:rPr lang="en-US" sz="1400" dirty="0" smtClean="0"/>
              <a:t>IQ of sons</a:t>
            </a:r>
            <a:endParaRPr lang="en-US" sz="1400" dirty="0"/>
          </a:p>
        </p:txBody>
      </p:sp>
      <p:sp>
        <p:nvSpPr>
          <p:cNvPr id="18" name="Textfeld 17"/>
          <p:cNvSpPr txBox="1"/>
          <p:nvPr/>
        </p:nvSpPr>
        <p:spPr>
          <a:xfrm>
            <a:off x="123406" y="812070"/>
            <a:ext cx="6707285" cy="253916"/>
          </a:xfrm>
          <a:prstGeom prst="rect">
            <a:avLst/>
          </a:prstGeom>
          <a:noFill/>
        </p:spPr>
        <p:txBody>
          <a:bodyPr wrap="none" rtlCol="0">
            <a:spAutoFit/>
          </a:bodyPr>
          <a:lstStyle/>
          <a:p>
            <a:r>
              <a:rPr lang="en-US" sz="1050" dirty="0" smtClean="0"/>
              <a:t>Remark: Correlation of IQs  of parents and children is only 0.42 </a:t>
            </a:r>
            <a:r>
              <a:rPr lang="en-US" sz="1050" dirty="0" smtClean="0">
                <a:hlinkClick r:id="rId8"/>
              </a:rPr>
              <a:t>https://en.wikipedia.org/wiki/Heritability_of_IQ</a:t>
            </a:r>
            <a:endParaRPr lang="en-US" sz="1050" dirty="0"/>
          </a:p>
        </p:txBody>
      </p:sp>
      <p:graphicFrame>
        <p:nvGraphicFramePr>
          <p:cNvPr id="21" name="Objekt 20"/>
          <p:cNvGraphicFramePr>
            <a:graphicFrameLocks noChangeAspect="1"/>
          </p:cNvGraphicFramePr>
          <p:nvPr>
            <p:extLst/>
          </p:nvPr>
        </p:nvGraphicFramePr>
        <p:xfrm>
          <a:off x="6970346" y="1290264"/>
          <a:ext cx="1750445" cy="576000"/>
        </p:xfrm>
        <a:graphic>
          <a:graphicData uri="http://schemas.openxmlformats.org/presentationml/2006/ole">
            <mc:AlternateContent xmlns:mc="http://schemas.openxmlformats.org/markup-compatibility/2006">
              <mc:Choice xmlns:v="urn:schemas-microsoft-com:vml" Requires="v">
                <p:oleObj spid="_x0000_s7311" name="Equation" r:id="rId9" imgW="1777680" imgH="583920" progId="Equation.DSMT4">
                  <p:embed/>
                </p:oleObj>
              </mc:Choice>
              <mc:Fallback>
                <p:oleObj name="Equation" r:id="rId9" imgW="1777680" imgH="583920" progId="Equation.DSMT4">
                  <p:embed/>
                  <p:pic>
                    <p:nvPicPr>
                      <p:cNvPr id="21" name="Objekt 20"/>
                      <p:cNvPicPr>
                        <a:picLocks noChangeAspect="1" noChangeArrowheads="1"/>
                      </p:cNvPicPr>
                      <p:nvPr/>
                    </p:nvPicPr>
                    <p:blipFill>
                      <a:blip r:embed="rId10"/>
                      <a:srcRect/>
                      <a:stretch>
                        <a:fillRect/>
                      </a:stretch>
                    </p:blipFill>
                    <p:spPr bwMode="auto">
                      <a:xfrm>
                        <a:off x="6970346" y="1290264"/>
                        <a:ext cx="1750445" cy="576000"/>
                      </a:xfrm>
                      <a:prstGeom prst="rect">
                        <a:avLst/>
                      </a:prstGeom>
                      <a:noFill/>
                      <a:ln>
                        <a:noFill/>
                      </a:ln>
                    </p:spPr>
                  </p:pic>
                </p:oleObj>
              </mc:Fallback>
            </mc:AlternateContent>
          </a:graphicData>
        </a:graphic>
      </p:graphicFrame>
      <p:sp>
        <p:nvSpPr>
          <p:cNvPr id="3" name="Rechteck 2"/>
          <p:cNvSpPr/>
          <p:nvPr/>
        </p:nvSpPr>
        <p:spPr>
          <a:xfrm>
            <a:off x="125760" y="6547072"/>
            <a:ext cx="4572000" cy="253916"/>
          </a:xfrm>
          <a:prstGeom prst="rect">
            <a:avLst/>
          </a:prstGeom>
        </p:spPr>
        <p:txBody>
          <a:bodyPr>
            <a:spAutoFit/>
          </a:bodyPr>
          <a:lstStyle/>
          <a:p>
            <a:r>
              <a:rPr lang="de-CH" sz="1050" dirty="0" smtClean="0"/>
              <a:t>Image </a:t>
            </a:r>
            <a:r>
              <a:rPr lang="de-CH" sz="1050" dirty="0" err="1" smtClean="0"/>
              <a:t>credits</a:t>
            </a:r>
            <a:r>
              <a:rPr lang="de-CH" sz="1050" dirty="0" smtClean="0"/>
              <a:t> (</a:t>
            </a:r>
            <a:r>
              <a:rPr lang="de-CH" sz="1050" dirty="0" err="1" smtClean="0"/>
              <a:t>changed</a:t>
            </a:r>
            <a:r>
              <a:rPr lang="de-CH" sz="1050" dirty="0" smtClean="0"/>
              <a:t>): </a:t>
            </a:r>
            <a:r>
              <a:rPr lang="de-CH" sz="1050" dirty="0"/>
              <a:t>https://www.youtube.com/watch?v=aLv5cerjV0c</a:t>
            </a:r>
            <a:endParaRPr lang="en-US" sz="1050" dirty="0"/>
          </a:p>
        </p:txBody>
      </p:sp>
    </p:spTree>
    <p:extLst>
      <p:ext uri="{BB962C8B-B14F-4D97-AF65-F5344CB8AC3E}">
        <p14:creationId xmlns:p14="http://schemas.microsoft.com/office/powerpoint/2010/main" val="277459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5496" y="58614"/>
            <a:ext cx="9001000" cy="653210"/>
          </a:xfrm>
        </p:spPr>
        <p:txBody>
          <a:bodyPr>
            <a:normAutofit fontScale="90000"/>
          </a:bodyPr>
          <a:lstStyle/>
          <a:p>
            <a:r>
              <a:rPr lang="en-US" dirty="0" smtClean="0"/>
              <a:t>Galton’s discovery of the regression to the mean phenomena </a:t>
            </a:r>
            <a:endParaRPr lang="en-US" dirty="0"/>
          </a:p>
        </p:txBody>
      </p:sp>
      <p:pic>
        <p:nvPicPr>
          <p:cNvPr id="6"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870" r="1026" b="3331"/>
          <a:stretch/>
        </p:blipFill>
        <p:spPr bwMode="auto">
          <a:xfrm>
            <a:off x="1979712" y="1117090"/>
            <a:ext cx="4752528" cy="3690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6"/>
          <p:cNvSpPr txBox="1"/>
          <p:nvPr/>
        </p:nvSpPr>
        <p:spPr>
          <a:xfrm>
            <a:off x="539552" y="5157192"/>
            <a:ext cx="7848872" cy="769441"/>
          </a:xfrm>
          <a:prstGeom prst="rect">
            <a:avLst/>
          </a:prstGeom>
          <a:noFill/>
        </p:spPr>
        <p:txBody>
          <a:bodyPr wrap="square" rtlCol="0">
            <a:spAutoFit/>
          </a:bodyPr>
          <a:lstStyle/>
          <a:p>
            <a:endParaRPr lang="en-US" sz="800" dirty="0">
              <a:cs typeface="Arial" panose="020B0604020202020204" pitchFamily="34" charset="0"/>
            </a:endParaRPr>
          </a:p>
          <a:p>
            <a:r>
              <a:rPr lang="en-US" dirty="0" smtClean="0">
                <a:cs typeface="Arial" panose="020B0604020202020204" pitchFamily="34" charset="0"/>
              </a:rPr>
              <a:t>After </a:t>
            </a:r>
            <a:r>
              <a:rPr lang="en-US" dirty="0" smtClean="0">
                <a:solidFill>
                  <a:srgbClr val="0070C0"/>
                </a:solidFill>
                <a:cs typeface="Arial" panose="020B0604020202020204" pitchFamily="34" charset="0"/>
              </a:rPr>
              <a:t>switching the role of </a:t>
            </a:r>
            <a:r>
              <a:rPr lang="en-US" dirty="0" err="1" smtClean="0">
                <a:solidFill>
                  <a:srgbClr val="0070C0"/>
                </a:solidFill>
                <a:cs typeface="Arial" panose="020B0604020202020204" pitchFamily="34" charset="0"/>
              </a:rPr>
              <a:t>sons’s</a:t>
            </a:r>
            <a:r>
              <a:rPr lang="en-US" dirty="0" smtClean="0">
                <a:solidFill>
                  <a:srgbClr val="0070C0"/>
                </a:solidFill>
                <a:cs typeface="Arial" panose="020B0604020202020204" pitchFamily="34" charset="0"/>
              </a:rPr>
              <a:t> IQ and father’s IQ</a:t>
            </a:r>
            <a:r>
              <a:rPr lang="en-US" dirty="0" smtClean="0">
                <a:cs typeface="Arial" panose="020B0604020202020204" pitchFamily="34" charset="0"/>
              </a:rPr>
              <a:t>, we again see </a:t>
            </a:r>
            <a:br>
              <a:rPr lang="en-US" dirty="0" smtClean="0">
                <a:cs typeface="Arial" panose="020B0604020202020204" pitchFamily="34" charset="0"/>
              </a:rPr>
            </a:br>
            <a:r>
              <a:rPr lang="en-US" dirty="0" smtClean="0">
                <a:cs typeface="Arial" panose="020B0604020202020204" pitchFamily="34" charset="0"/>
              </a:rPr>
              <a:t>that E(</a:t>
            </a:r>
            <a:r>
              <a:rPr lang="en-US" dirty="0" err="1" smtClean="0">
                <a:cs typeface="Arial" panose="020B0604020202020204" pitchFamily="34" charset="0"/>
              </a:rPr>
              <a:t>IQ</a:t>
            </a:r>
            <a:r>
              <a:rPr lang="en-US" baseline="-25000" dirty="0" err="1" smtClean="0">
                <a:cs typeface="Arial" panose="020B0604020202020204" pitchFamily="34" charset="0"/>
              </a:rPr>
              <a:t>fathers</a:t>
            </a:r>
            <a:r>
              <a:rPr lang="en-US" dirty="0" smtClean="0">
                <a:cs typeface="Arial" panose="020B0604020202020204" pitchFamily="34" charset="0"/>
              </a:rPr>
              <a:t>) fall on the regression line with the same slope &lt;1. </a:t>
            </a:r>
            <a:endParaRPr lang="en-US" dirty="0"/>
          </a:p>
        </p:txBody>
      </p:sp>
      <p:sp>
        <p:nvSpPr>
          <p:cNvPr id="4" name="Textfeld 3"/>
          <p:cNvSpPr txBox="1"/>
          <p:nvPr/>
        </p:nvSpPr>
        <p:spPr>
          <a:xfrm>
            <a:off x="4283968" y="3789040"/>
            <a:ext cx="1707504" cy="523220"/>
          </a:xfrm>
          <a:prstGeom prst="rect">
            <a:avLst/>
          </a:prstGeom>
          <a:solidFill>
            <a:schemeClr val="bg1">
              <a:lumMod val="85000"/>
            </a:schemeClr>
          </a:solidFill>
        </p:spPr>
        <p:txBody>
          <a:bodyPr wrap="square" rtlCol="0">
            <a:spAutoFit/>
          </a:bodyPr>
          <a:lstStyle/>
          <a:p>
            <a:pPr algn="ctr"/>
            <a:r>
              <a:rPr lang="en-US" sz="1400" dirty="0" smtClean="0"/>
              <a:t>Groups of </a:t>
            </a:r>
            <a:r>
              <a:rPr lang="en-US" sz="1400" dirty="0" smtClean="0">
                <a:solidFill>
                  <a:srgbClr val="FF0000"/>
                </a:solidFill>
              </a:rPr>
              <a:t>sons</a:t>
            </a:r>
            <a:r>
              <a:rPr lang="en-US" sz="1400" dirty="0" smtClean="0">
                <a:solidFill>
                  <a:srgbClr val="0070C0"/>
                </a:solidFill>
              </a:rPr>
              <a:t> </a:t>
            </a:r>
            <a:r>
              <a:rPr lang="en-US" sz="1400" dirty="0" smtClean="0"/>
              <a:t>with IQ=115</a:t>
            </a:r>
            <a:endParaRPr lang="en-US" sz="1400" dirty="0"/>
          </a:p>
        </p:txBody>
      </p:sp>
      <p:sp>
        <p:nvSpPr>
          <p:cNvPr id="9" name="Textfeld 8"/>
          <p:cNvSpPr txBox="1"/>
          <p:nvPr/>
        </p:nvSpPr>
        <p:spPr>
          <a:xfrm>
            <a:off x="5220072" y="1700808"/>
            <a:ext cx="1440160" cy="954107"/>
          </a:xfrm>
          <a:prstGeom prst="rect">
            <a:avLst/>
          </a:prstGeom>
          <a:solidFill>
            <a:schemeClr val="bg1">
              <a:lumMod val="85000"/>
            </a:schemeClr>
          </a:solidFill>
        </p:spPr>
        <p:txBody>
          <a:bodyPr wrap="square" rtlCol="0">
            <a:spAutoFit/>
          </a:bodyPr>
          <a:lstStyle/>
          <a:p>
            <a:pPr algn="ctr"/>
            <a:r>
              <a:rPr lang="en-US" sz="1400" dirty="0" smtClean="0"/>
              <a:t>IQ distribution in </a:t>
            </a:r>
            <a:r>
              <a:rPr lang="en-US" sz="1400" dirty="0" smtClean="0">
                <a:solidFill>
                  <a:srgbClr val="0070C0"/>
                </a:solidFill>
              </a:rPr>
              <a:t>fathers with E(</a:t>
            </a:r>
            <a:r>
              <a:rPr lang="en-US" sz="1400" dirty="0" err="1" smtClean="0">
                <a:solidFill>
                  <a:srgbClr val="0070C0"/>
                </a:solidFill>
              </a:rPr>
              <a:t>IQ</a:t>
            </a:r>
            <a:r>
              <a:rPr lang="en-US" sz="1400" baseline="-25000" dirty="0" err="1" smtClean="0">
                <a:solidFill>
                  <a:srgbClr val="0070C0"/>
                </a:solidFill>
              </a:rPr>
              <a:t>fathers</a:t>
            </a:r>
            <a:r>
              <a:rPr lang="en-US" sz="1400" dirty="0" smtClean="0">
                <a:solidFill>
                  <a:srgbClr val="0070C0"/>
                </a:solidFill>
              </a:rPr>
              <a:t>)=112</a:t>
            </a:r>
            <a:r>
              <a:rPr lang="en-US" sz="1400" dirty="0" smtClean="0"/>
              <a:t> with </a:t>
            </a:r>
            <a:r>
              <a:rPr lang="en-US" sz="1400" dirty="0" err="1" smtClean="0"/>
              <a:t>IQ</a:t>
            </a:r>
            <a:r>
              <a:rPr lang="en-US" sz="1400" baseline="-25000" dirty="0" err="1" smtClean="0"/>
              <a:t>sons</a:t>
            </a:r>
            <a:r>
              <a:rPr lang="en-US" sz="1400" dirty="0" smtClean="0"/>
              <a:t>=115 </a:t>
            </a:r>
            <a:endParaRPr lang="en-US" sz="1400" dirty="0"/>
          </a:p>
        </p:txBody>
      </p:sp>
      <p:sp>
        <p:nvSpPr>
          <p:cNvPr id="12" name="Freihandform 11"/>
          <p:cNvSpPr/>
          <p:nvPr/>
        </p:nvSpPr>
        <p:spPr>
          <a:xfrm rot="5400000">
            <a:off x="4149855" y="2309686"/>
            <a:ext cx="1027920" cy="381459"/>
          </a:xfrm>
          <a:custGeom>
            <a:avLst/>
            <a:gdLst>
              <a:gd name="connsiteX0" fmla="*/ 0 w 1877568"/>
              <a:gd name="connsiteY0" fmla="*/ 353579 h 381459"/>
              <a:gd name="connsiteX1" fmla="*/ 418592 w 1877568"/>
              <a:gd name="connsiteY1" fmla="*/ 345451 h 381459"/>
              <a:gd name="connsiteX2" fmla="*/ 1060704 w 1877568"/>
              <a:gd name="connsiteY2" fmla="*/ 11 h 381459"/>
              <a:gd name="connsiteX3" fmla="*/ 1658112 w 1877568"/>
              <a:gd name="connsiteY3" fmla="*/ 333259 h 381459"/>
              <a:gd name="connsiteX4" fmla="*/ 1877568 w 1877568"/>
              <a:gd name="connsiteY4" fmla="*/ 353579 h 381459"/>
              <a:gd name="connsiteX5" fmla="*/ 1877568 w 1877568"/>
              <a:gd name="connsiteY5" fmla="*/ 353579 h 38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568" h="381459">
                <a:moveTo>
                  <a:pt x="0" y="353579"/>
                </a:moveTo>
                <a:cubicBezTo>
                  <a:pt x="120904" y="378979"/>
                  <a:pt x="241808" y="404379"/>
                  <a:pt x="418592" y="345451"/>
                </a:cubicBezTo>
                <a:cubicBezTo>
                  <a:pt x="595376" y="286523"/>
                  <a:pt x="854117" y="2043"/>
                  <a:pt x="1060704" y="11"/>
                </a:cubicBezTo>
                <a:cubicBezTo>
                  <a:pt x="1267291" y="-2021"/>
                  <a:pt x="1521968" y="274331"/>
                  <a:pt x="1658112" y="333259"/>
                </a:cubicBezTo>
                <a:cubicBezTo>
                  <a:pt x="1794256" y="392187"/>
                  <a:pt x="1877568" y="353579"/>
                  <a:pt x="1877568" y="353579"/>
                </a:cubicBezTo>
                <a:lnTo>
                  <a:pt x="1877568" y="353579"/>
                </a:lnTo>
              </a:path>
            </a:pathLst>
          </a:custGeom>
          <a:noFill/>
          <a:ln>
            <a:solidFill>
              <a:srgbClr val="FF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Gerader Verbinder 12"/>
          <p:cNvCxnSpPr/>
          <p:nvPr/>
        </p:nvCxnSpPr>
        <p:spPr>
          <a:xfrm flipV="1">
            <a:off x="3275856" y="2344816"/>
            <a:ext cx="1578689" cy="1014904"/>
          </a:xfrm>
          <a:prstGeom prst="line">
            <a:avLst/>
          </a:prstGeom>
          <a:ln w="15875">
            <a:solidFill>
              <a:srgbClr val="FF00FF"/>
            </a:solidFill>
          </a:ln>
          <a:effectLst/>
          <a:scene3d>
            <a:camera prst="orthographicFront">
              <a:rot lat="0" lon="1200000" rev="0"/>
            </a:camera>
            <a:lightRig rig="threePt" dir="t"/>
          </a:scene3d>
        </p:spPr>
        <p:style>
          <a:lnRef idx="2">
            <a:schemeClr val="accent1"/>
          </a:lnRef>
          <a:fillRef idx="0">
            <a:schemeClr val="accent1"/>
          </a:fillRef>
          <a:effectRef idx="1">
            <a:schemeClr val="accent1"/>
          </a:effectRef>
          <a:fontRef idx="minor">
            <a:schemeClr val="tx1"/>
          </a:fontRef>
        </p:style>
      </p:cxnSp>
      <p:sp>
        <p:nvSpPr>
          <p:cNvPr id="3" name="Rechteck 2"/>
          <p:cNvSpPr/>
          <p:nvPr/>
        </p:nvSpPr>
        <p:spPr>
          <a:xfrm>
            <a:off x="539552" y="6091375"/>
            <a:ext cx="7776864" cy="369332"/>
          </a:xfrm>
          <a:prstGeom prst="rect">
            <a:avLst/>
          </a:prstGeom>
        </p:spPr>
        <p:txBody>
          <a:bodyPr wrap="square">
            <a:spAutoFit/>
          </a:bodyPr>
          <a:lstStyle/>
          <a:p>
            <a:r>
              <a:rPr lang="en-US" dirty="0" smtClean="0">
                <a:solidFill>
                  <a:srgbClr val="FF0000"/>
                </a:solidFill>
              </a:rPr>
              <a:t>There is no causality in this plot -&gt; causal </a:t>
            </a:r>
            <a:r>
              <a:rPr lang="en-US" dirty="0">
                <a:solidFill>
                  <a:srgbClr val="FF0000"/>
                </a:solidFill>
              </a:rPr>
              <a:t>thinking </a:t>
            </a:r>
            <a:r>
              <a:rPr lang="en-US" dirty="0" smtClean="0">
                <a:solidFill>
                  <a:srgbClr val="FF0000"/>
                </a:solidFill>
              </a:rPr>
              <a:t>seemed unreasonable.</a:t>
            </a:r>
            <a:endParaRPr lang="en-US" dirty="0">
              <a:solidFill>
                <a:srgbClr val="FF0000"/>
              </a:solidFill>
            </a:endParaRPr>
          </a:p>
        </p:txBody>
      </p:sp>
      <p:pic>
        <p:nvPicPr>
          <p:cNvPr id="14" name="Grafik 13"/>
          <p:cNvPicPr>
            <a:picLocks noChangeAspect="1"/>
          </p:cNvPicPr>
          <p:nvPr/>
        </p:nvPicPr>
        <p:blipFill rotWithShape="1">
          <a:blip r:embed="rId5">
            <a:extLst>
              <a:ext uri="{28A0092B-C50C-407E-A947-70E740481C1C}">
                <a14:useLocalDpi xmlns:a14="http://schemas.microsoft.com/office/drawing/2010/main" val="0"/>
              </a:ext>
            </a:extLst>
          </a:blip>
          <a:srcRect l="47187" t="21190" r="5514" b="48062"/>
          <a:stretch/>
        </p:blipFill>
        <p:spPr>
          <a:xfrm flipH="1">
            <a:off x="7319286" y="2708920"/>
            <a:ext cx="1396584" cy="1008112"/>
          </a:xfrm>
          <a:prstGeom prst="rect">
            <a:avLst/>
          </a:prstGeom>
        </p:spPr>
      </p:pic>
      <p:graphicFrame>
        <p:nvGraphicFramePr>
          <p:cNvPr id="15" name="Objekt 14"/>
          <p:cNvGraphicFramePr>
            <a:graphicFrameLocks noChangeAspect="1"/>
          </p:cNvGraphicFramePr>
          <p:nvPr>
            <p:extLst/>
          </p:nvPr>
        </p:nvGraphicFramePr>
        <p:xfrm>
          <a:off x="6941750" y="2285349"/>
          <a:ext cx="1918246" cy="318709"/>
        </p:xfrm>
        <a:graphic>
          <a:graphicData uri="http://schemas.openxmlformats.org/presentationml/2006/ole">
            <mc:AlternateContent xmlns:mc="http://schemas.openxmlformats.org/markup-compatibility/2006">
              <mc:Choice xmlns:v="urn:schemas-microsoft-com:vml" Requires="v">
                <p:oleObj spid="_x0000_s8332" name="Equation" r:id="rId6" imgW="3060360" imgH="507960" progId="Equation.DSMT4">
                  <p:embed/>
                </p:oleObj>
              </mc:Choice>
              <mc:Fallback>
                <p:oleObj name="Equation" r:id="rId6" imgW="3060360" imgH="507960" progId="Equation.DSMT4">
                  <p:embed/>
                  <p:pic>
                    <p:nvPicPr>
                      <p:cNvPr id="15" name="Objekt 14"/>
                      <p:cNvPicPr>
                        <a:picLocks noChangeAspect="1" noChangeArrowheads="1"/>
                      </p:cNvPicPr>
                      <p:nvPr/>
                    </p:nvPicPr>
                    <p:blipFill>
                      <a:blip r:embed="rId7"/>
                      <a:srcRect/>
                      <a:stretch>
                        <a:fillRect/>
                      </a:stretch>
                    </p:blipFill>
                    <p:spPr bwMode="auto">
                      <a:xfrm>
                        <a:off x="6941750" y="2285349"/>
                        <a:ext cx="1918246" cy="318709"/>
                      </a:xfrm>
                      <a:prstGeom prst="rect">
                        <a:avLst/>
                      </a:prstGeom>
                      <a:noFill/>
                      <a:ln>
                        <a:noFill/>
                      </a:ln>
                    </p:spPr>
                  </p:pic>
                </p:oleObj>
              </mc:Fallback>
            </mc:AlternateContent>
          </a:graphicData>
        </a:graphic>
      </p:graphicFrame>
      <p:graphicFrame>
        <p:nvGraphicFramePr>
          <p:cNvPr id="16" name="Objekt 15"/>
          <p:cNvGraphicFramePr>
            <a:graphicFrameLocks noChangeAspect="1"/>
          </p:cNvGraphicFramePr>
          <p:nvPr>
            <p:extLst/>
          </p:nvPr>
        </p:nvGraphicFramePr>
        <p:xfrm>
          <a:off x="6970346" y="1290264"/>
          <a:ext cx="1750445" cy="576000"/>
        </p:xfrm>
        <a:graphic>
          <a:graphicData uri="http://schemas.openxmlformats.org/presentationml/2006/ole">
            <mc:AlternateContent xmlns:mc="http://schemas.openxmlformats.org/markup-compatibility/2006">
              <mc:Choice xmlns:v="urn:schemas-microsoft-com:vml" Requires="v">
                <p:oleObj spid="_x0000_s8333" name="Equation" r:id="rId8" imgW="1777680" imgH="583920" progId="Equation.DSMT4">
                  <p:embed/>
                </p:oleObj>
              </mc:Choice>
              <mc:Fallback>
                <p:oleObj name="Equation" r:id="rId8" imgW="1777680" imgH="583920" progId="Equation.DSMT4">
                  <p:embed/>
                  <p:pic>
                    <p:nvPicPr>
                      <p:cNvPr id="16" name="Objekt 15"/>
                      <p:cNvPicPr>
                        <a:picLocks noChangeAspect="1" noChangeArrowheads="1"/>
                      </p:cNvPicPr>
                      <p:nvPr/>
                    </p:nvPicPr>
                    <p:blipFill>
                      <a:blip r:embed="rId9"/>
                      <a:srcRect/>
                      <a:stretch>
                        <a:fillRect/>
                      </a:stretch>
                    </p:blipFill>
                    <p:spPr bwMode="auto">
                      <a:xfrm>
                        <a:off x="6970346" y="1290264"/>
                        <a:ext cx="1750445" cy="576000"/>
                      </a:xfrm>
                      <a:prstGeom prst="rect">
                        <a:avLst/>
                      </a:prstGeom>
                      <a:noFill/>
                      <a:ln>
                        <a:noFill/>
                      </a:ln>
                    </p:spPr>
                  </p:pic>
                </p:oleObj>
              </mc:Fallback>
            </mc:AlternateContent>
          </a:graphicData>
        </a:graphic>
      </p:graphicFrame>
      <p:sp>
        <p:nvSpPr>
          <p:cNvPr id="17" name="Textfeld 16"/>
          <p:cNvSpPr txBox="1"/>
          <p:nvPr/>
        </p:nvSpPr>
        <p:spPr>
          <a:xfrm>
            <a:off x="3477049" y="4841452"/>
            <a:ext cx="1000595" cy="307777"/>
          </a:xfrm>
          <a:prstGeom prst="rect">
            <a:avLst/>
          </a:prstGeom>
          <a:noFill/>
        </p:spPr>
        <p:txBody>
          <a:bodyPr wrap="none" rtlCol="0">
            <a:spAutoFit/>
          </a:bodyPr>
          <a:lstStyle/>
          <a:p>
            <a:r>
              <a:rPr lang="en-US" sz="1400" dirty="0" smtClean="0"/>
              <a:t>IQ of sons</a:t>
            </a:r>
            <a:endParaRPr lang="en-US" sz="1400" dirty="0"/>
          </a:p>
        </p:txBody>
      </p:sp>
      <p:sp>
        <p:nvSpPr>
          <p:cNvPr id="18" name="Textfeld 17"/>
          <p:cNvSpPr txBox="1"/>
          <p:nvPr/>
        </p:nvSpPr>
        <p:spPr>
          <a:xfrm rot="16200000">
            <a:off x="1234751" y="2838077"/>
            <a:ext cx="1168910" cy="307777"/>
          </a:xfrm>
          <a:prstGeom prst="rect">
            <a:avLst/>
          </a:prstGeom>
          <a:noFill/>
        </p:spPr>
        <p:txBody>
          <a:bodyPr wrap="none" rtlCol="0">
            <a:spAutoFit/>
          </a:bodyPr>
          <a:lstStyle/>
          <a:p>
            <a:r>
              <a:rPr lang="en-US" sz="1400" dirty="0" smtClean="0"/>
              <a:t>IQ of fathers</a:t>
            </a:r>
            <a:endParaRPr lang="en-US" sz="1400" dirty="0"/>
          </a:p>
        </p:txBody>
      </p:sp>
      <p:sp>
        <p:nvSpPr>
          <p:cNvPr id="19" name="Rechteck 18"/>
          <p:cNvSpPr/>
          <p:nvPr/>
        </p:nvSpPr>
        <p:spPr>
          <a:xfrm>
            <a:off x="125760" y="6547072"/>
            <a:ext cx="4572000" cy="253916"/>
          </a:xfrm>
          <a:prstGeom prst="rect">
            <a:avLst/>
          </a:prstGeom>
        </p:spPr>
        <p:txBody>
          <a:bodyPr>
            <a:spAutoFit/>
          </a:bodyPr>
          <a:lstStyle/>
          <a:p>
            <a:r>
              <a:rPr lang="de-CH" sz="1050" dirty="0" smtClean="0"/>
              <a:t>Image </a:t>
            </a:r>
            <a:r>
              <a:rPr lang="de-CH" sz="1050" dirty="0" err="1" smtClean="0"/>
              <a:t>credits</a:t>
            </a:r>
            <a:r>
              <a:rPr lang="de-CH" sz="1050" dirty="0" smtClean="0"/>
              <a:t> (</a:t>
            </a:r>
            <a:r>
              <a:rPr lang="de-CH" sz="1050" dirty="0" err="1" smtClean="0"/>
              <a:t>changed</a:t>
            </a:r>
            <a:r>
              <a:rPr lang="de-CH" sz="1050" dirty="0" smtClean="0"/>
              <a:t>): </a:t>
            </a:r>
            <a:r>
              <a:rPr lang="de-CH" sz="1050" dirty="0"/>
              <a:t>https://www.youtube.com/watch?v=aLv5cerjV0c</a:t>
            </a:r>
            <a:endParaRPr lang="en-US" sz="1050" dirty="0"/>
          </a:p>
        </p:txBody>
      </p:sp>
    </p:spTree>
    <p:extLst>
      <p:ext uri="{BB962C8B-B14F-4D97-AF65-F5344CB8AC3E}">
        <p14:creationId xmlns:p14="http://schemas.microsoft.com/office/powerpoint/2010/main" val="17500161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27384"/>
            <a:ext cx="8712968" cy="864096"/>
          </a:xfrm>
        </p:spPr>
        <p:txBody>
          <a:bodyPr>
            <a:normAutofit fontScale="90000"/>
          </a:bodyPr>
          <a:lstStyle/>
          <a:p>
            <a:r>
              <a:rPr lang="en-US" dirty="0" smtClean="0"/>
              <a:t>Pearson’s mathematical definition of correlation</a:t>
            </a:r>
            <a:br>
              <a:rPr lang="en-US" dirty="0" smtClean="0"/>
            </a:br>
            <a:r>
              <a:rPr lang="en-US" dirty="0" smtClean="0"/>
              <a:t>unmasks “regression to the mean” as statistical phenomena</a:t>
            </a:r>
            <a:endParaRPr lang="en-US" dirty="0"/>
          </a:p>
        </p:txBody>
      </p:sp>
      <p:sp>
        <p:nvSpPr>
          <p:cNvPr id="3" name="Textfeld 2"/>
          <p:cNvSpPr txBox="1"/>
          <p:nvPr/>
        </p:nvSpPr>
        <p:spPr>
          <a:xfrm>
            <a:off x="683568" y="4797152"/>
            <a:ext cx="5184576" cy="1661993"/>
          </a:xfrm>
          <a:prstGeom prst="rect">
            <a:avLst/>
          </a:prstGeom>
          <a:noFill/>
        </p:spPr>
        <p:txBody>
          <a:bodyPr wrap="square" rtlCol="0">
            <a:spAutoFit/>
          </a:bodyPr>
          <a:lstStyle/>
          <a:p>
            <a:r>
              <a:rPr lang="en-US" dirty="0" smtClean="0"/>
              <a:t>The </a:t>
            </a:r>
            <a:r>
              <a:rPr lang="en-US" dirty="0" smtClean="0">
                <a:solidFill>
                  <a:srgbClr val="0070C0"/>
                </a:solidFill>
              </a:rPr>
              <a:t>correlation c</a:t>
            </a:r>
            <a:r>
              <a:rPr lang="en-US" dirty="0" smtClean="0"/>
              <a:t> of </a:t>
            </a:r>
            <a:r>
              <a:rPr lang="en-US" dirty="0"/>
              <a:t>a </a:t>
            </a:r>
            <a:r>
              <a:rPr lang="en-US" dirty="0" smtClean="0"/>
              <a:t>bivariate Normal distributed pair of random variables are given by the </a:t>
            </a:r>
            <a:r>
              <a:rPr lang="en-US" dirty="0" smtClean="0">
                <a:solidFill>
                  <a:srgbClr val="0070C0"/>
                </a:solidFill>
              </a:rPr>
              <a:t>slope of the regression </a:t>
            </a:r>
            <a:r>
              <a:rPr lang="en-US" dirty="0">
                <a:solidFill>
                  <a:srgbClr val="0070C0"/>
                </a:solidFill>
              </a:rPr>
              <a:t>line after </a:t>
            </a:r>
            <a:r>
              <a:rPr lang="en-US" dirty="0" smtClean="0">
                <a:solidFill>
                  <a:srgbClr val="0070C0"/>
                </a:solidFill>
              </a:rPr>
              <a:t>standardization</a:t>
            </a:r>
            <a:r>
              <a:rPr lang="en-US" dirty="0" smtClean="0"/>
              <a:t>! </a:t>
            </a:r>
          </a:p>
          <a:p>
            <a:endParaRPr lang="en-US" sz="1200" dirty="0"/>
          </a:p>
          <a:p>
            <a:r>
              <a:rPr lang="en-US" dirty="0" smtClean="0"/>
              <a:t>c quantifies </a:t>
            </a:r>
            <a:r>
              <a:rPr lang="en-US" dirty="0" smtClean="0">
                <a:solidFill>
                  <a:srgbClr val="0070C0"/>
                </a:solidFill>
              </a:rPr>
              <a:t>strength of linear relationship</a:t>
            </a:r>
          </a:p>
          <a:p>
            <a:r>
              <a:rPr lang="en-US" dirty="0"/>
              <a:t>a</a:t>
            </a:r>
            <a:r>
              <a:rPr lang="en-US" dirty="0" smtClean="0"/>
              <a:t>nd is </a:t>
            </a:r>
            <a:r>
              <a:rPr lang="en-US" dirty="0" smtClean="0">
                <a:solidFill>
                  <a:srgbClr val="0070C0"/>
                </a:solidFill>
              </a:rPr>
              <a:t>only 1 in case of deterministic relationship</a:t>
            </a:r>
            <a:r>
              <a:rPr lang="en-US" dirty="0" smtClean="0"/>
              <a:t>.</a:t>
            </a:r>
            <a:endParaRPr lang="en-US" dirty="0">
              <a:solidFill>
                <a:srgbClr val="0070C0"/>
              </a:solidFill>
            </a:endParaRPr>
          </a:p>
        </p:txBody>
      </p:sp>
      <p:graphicFrame>
        <p:nvGraphicFramePr>
          <p:cNvPr id="5" name="Objekt 4"/>
          <p:cNvGraphicFramePr>
            <a:graphicFrameLocks noChangeAspect="1"/>
          </p:cNvGraphicFramePr>
          <p:nvPr>
            <p:extLst/>
          </p:nvPr>
        </p:nvGraphicFramePr>
        <p:xfrm>
          <a:off x="6120484" y="3846514"/>
          <a:ext cx="2771996" cy="396000"/>
        </p:xfrm>
        <a:graphic>
          <a:graphicData uri="http://schemas.openxmlformats.org/presentationml/2006/ole">
            <mc:AlternateContent xmlns:mc="http://schemas.openxmlformats.org/markup-compatibility/2006">
              <mc:Choice xmlns:v="urn:schemas-microsoft-com:vml" Requires="v">
                <p:oleObj spid="_x0000_s9563" name="Equation" r:id="rId4" imgW="1866600" imgH="266400" progId="Equation.DSMT4">
                  <p:embed/>
                </p:oleObj>
              </mc:Choice>
              <mc:Fallback>
                <p:oleObj name="Equation" r:id="rId4" imgW="1866600" imgH="266400" progId="Equation.DSMT4">
                  <p:embed/>
                  <p:pic>
                    <p:nvPicPr>
                      <p:cNvPr id="5" name="Objekt 4"/>
                      <p:cNvPicPr>
                        <a:picLocks noChangeAspect="1" noChangeArrowheads="1"/>
                      </p:cNvPicPr>
                      <p:nvPr/>
                    </p:nvPicPr>
                    <p:blipFill>
                      <a:blip r:embed="rId5"/>
                      <a:srcRect/>
                      <a:stretch>
                        <a:fillRect/>
                      </a:stretch>
                    </p:blipFill>
                    <p:spPr bwMode="auto">
                      <a:xfrm>
                        <a:off x="6120484" y="3846514"/>
                        <a:ext cx="2771996" cy="3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kt 5"/>
          <p:cNvGraphicFramePr>
            <a:graphicFrameLocks noChangeAspect="1"/>
          </p:cNvGraphicFramePr>
          <p:nvPr>
            <p:extLst/>
          </p:nvPr>
        </p:nvGraphicFramePr>
        <p:xfrm>
          <a:off x="6145213" y="4295775"/>
          <a:ext cx="1858962" cy="1349375"/>
        </p:xfrm>
        <a:graphic>
          <a:graphicData uri="http://schemas.openxmlformats.org/presentationml/2006/ole">
            <mc:AlternateContent xmlns:mc="http://schemas.openxmlformats.org/markup-compatibility/2006">
              <mc:Choice xmlns:v="urn:schemas-microsoft-com:vml" Requires="v">
                <p:oleObj spid="_x0000_s9564" name="Equation" r:id="rId6" imgW="1307880" imgH="952200" progId="Equation.DSMT4">
                  <p:embed/>
                </p:oleObj>
              </mc:Choice>
              <mc:Fallback>
                <p:oleObj name="Equation" r:id="rId6" imgW="1307880" imgH="952200" progId="Equation.DSMT4">
                  <p:embed/>
                  <p:pic>
                    <p:nvPicPr>
                      <p:cNvPr id="6" name="Objekt 5"/>
                      <p:cNvPicPr>
                        <a:picLocks noChangeAspect="1" noChangeArrowheads="1"/>
                      </p:cNvPicPr>
                      <p:nvPr/>
                    </p:nvPicPr>
                    <p:blipFill>
                      <a:blip r:embed="rId7"/>
                      <a:srcRect/>
                      <a:stretch>
                        <a:fillRect/>
                      </a:stretch>
                    </p:blipFill>
                    <p:spPr bwMode="auto">
                      <a:xfrm>
                        <a:off x="6145213" y="4295775"/>
                        <a:ext cx="1858962" cy="1349375"/>
                      </a:xfrm>
                      <a:prstGeom prst="rect">
                        <a:avLst/>
                      </a:prstGeom>
                      <a:noFill/>
                      <a:ln>
                        <a:noFill/>
                      </a:ln>
                    </p:spPr>
                  </p:pic>
                </p:oleObj>
              </mc:Fallback>
            </mc:AlternateContent>
          </a:graphicData>
        </a:graphic>
      </p:graphicFrame>
      <p:pic>
        <p:nvPicPr>
          <p:cNvPr id="7" name="Grafik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995" y="1049952"/>
            <a:ext cx="1713653" cy="1800000"/>
          </a:xfrm>
          <a:prstGeom prst="rect">
            <a:avLst/>
          </a:prstGeom>
        </p:spPr>
      </p:pic>
      <p:pic>
        <p:nvPicPr>
          <p:cNvPr id="10" name="Grafik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79423" y="1049952"/>
            <a:ext cx="1713653" cy="1800000"/>
          </a:xfrm>
          <a:prstGeom prst="rect">
            <a:avLst/>
          </a:prstGeom>
        </p:spPr>
      </p:pic>
      <p:pic>
        <p:nvPicPr>
          <p:cNvPr id="11" name="Grafik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45767" y="1049952"/>
            <a:ext cx="1713653" cy="1800000"/>
          </a:xfrm>
          <a:prstGeom prst="rect">
            <a:avLst/>
          </a:prstGeom>
        </p:spPr>
      </p:pic>
      <p:pic>
        <p:nvPicPr>
          <p:cNvPr id="12" name="Grafik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9995" y="2709120"/>
            <a:ext cx="1713653" cy="1800000"/>
          </a:xfrm>
          <a:prstGeom prst="rect">
            <a:avLst/>
          </a:prstGeom>
        </p:spPr>
      </p:pic>
      <p:pic>
        <p:nvPicPr>
          <p:cNvPr id="13" name="Grafik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79423" y="2709120"/>
            <a:ext cx="1713653" cy="1800000"/>
          </a:xfrm>
          <a:prstGeom prst="rect">
            <a:avLst/>
          </a:prstGeom>
        </p:spPr>
      </p:pic>
      <p:pic>
        <p:nvPicPr>
          <p:cNvPr id="14" name="Grafik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45767" y="2709120"/>
            <a:ext cx="1713653" cy="1800000"/>
          </a:xfrm>
          <a:prstGeom prst="rect">
            <a:avLst/>
          </a:prstGeom>
        </p:spPr>
      </p:pic>
      <p:graphicFrame>
        <p:nvGraphicFramePr>
          <p:cNvPr id="16" name="Objekt 15"/>
          <p:cNvGraphicFramePr>
            <a:graphicFrameLocks noChangeAspect="1"/>
          </p:cNvGraphicFramePr>
          <p:nvPr>
            <p:extLst/>
          </p:nvPr>
        </p:nvGraphicFramePr>
        <p:xfrm>
          <a:off x="6084168" y="2355070"/>
          <a:ext cx="2702321" cy="576000"/>
        </p:xfrm>
        <a:graphic>
          <a:graphicData uri="http://schemas.openxmlformats.org/presentationml/2006/ole">
            <mc:AlternateContent xmlns:mc="http://schemas.openxmlformats.org/markup-compatibility/2006">
              <mc:Choice xmlns:v="urn:schemas-microsoft-com:vml" Requires="v">
                <p:oleObj spid="_x0000_s9565" name="Equation" r:id="rId14" imgW="2387520" imgH="507960" progId="Equation.DSMT4">
                  <p:embed/>
                </p:oleObj>
              </mc:Choice>
              <mc:Fallback>
                <p:oleObj name="Equation" r:id="rId14" imgW="2387520" imgH="507960" progId="Equation.DSMT4">
                  <p:embed/>
                  <p:pic>
                    <p:nvPicPr>
                      <p:cNvPr id="16" name="Objekt 15"/>
                      <p:cNvPicPr>
                        <a:picLocks noChangeAspect="1" noChangeArrowheads="1"/>
                      </p:cNvPicPr>
                      <p:nvPr/>
                    </p:nvPicPr>
                    <p:blipFill>
                      <a:blip r:embed="rId15"/>
                      <a:srcRect/>
                      <a:stretch>
                        <a:fillRect/>
                      </a:stretch>
                    </p:blipFill>
                    <p:spPr bwMode="auto">
                      <a:xfrm>
                        <a:off x="6084168" y="2355070"/>
                        <a:ext cx="2702321" cy="576000"/>
                      </a:xfrm>
                      <a:prstGeom prst="rect">
                        <a:avLst/>
                      </a:prstGeom>
                      <a:noFill/>
                      <a:ln>
                        <a:noFill/>
                      </a:ln>
                    </p:spPr>
                  </p:pic>
                </p:oleObj>
              </mc:Fallback>
            </mc:AlternateContent>
          </a:graphicData>
        </a:graphic>
      </p:graphicFrame>
      <p:sp>
        <p:nvSpPr>
          <p:cNvPr id="15" name="Textfeld 14"/>
          <p:cNvSpPr txBox="1"/>
          <p:nvPr/>
        </p:nvSpPr>
        <p:spPr>
          <a:xfrm>
            <a:off x="6049600" y="3395545"/>
            <a:ext cx="2204450" cy="307777"/>
          </a:xfrm>
          <a:prstGeom prst="rect">
            <a:avLst/>
          </a:prstGeom>
          <a:noFill/>
        </p:spPr>
        <p:txBody>
          <a:bodyPr wrap="none" rtlCol="0">
            <a:spAutoFit/>
          </a:bodyPr>
          <a:lstStyle/>
          <a:p>
            <a:r>
              <a:rPr lang="en-US" sz="1400" dirty="0" smtClean="0"/>
              <a:t>Regression line equation:</a:t>
            </a:r>
            <a:endParaRPr lang="en-US" sz="1400" dirty="0"/>
          </a:p>
        </p:txBody>
      </p:sp>
      <p:graphicFrame>
        <p:nvGraphicFramePr>
          <p:cNvPr id="18" name="Objekt 17"/>
          <p:cNvGraphicFramePr>
            <a:graphicFrameLocks noChangeAspect="1"/>
          </p:cNvGraphicFramePr>
          <p:nvPr>
            <p:extLst/>
          </p:nvPr>
        </p:nvGraphicFramePr>
        <p:xfrm>
          <a:off x="6120484" y="5637361"/>
          <a:ext cx="2278062" cy="815975"/>
        </p:xfrm>
        <a:graphic>
          <a:graphicData uri="http://schemas.openxmlformats.org/presentationml/2006/ole">
            <mc:AlternateContent xmlns:mc="http://schemas.openxmlformats.org/markup-compatibility/2006">
              <mc:Choice xmlns:v="urn:schemas-microsoft-com:vml" Requires="v">
                <p:oleObj spid="_x0000_s9566" name="Equation" r:id="rId16" imgW="1917360" imgH="647640" progId="Equation.DSMT4">
                  <p:embed/>
                </p:oleObj>
              </mc:Choice>
              <mc:Fallback>
                <p:oleObj name="Equation" r:id="rId16" imgW="1917360" imgH="647640" progId="Equation.DSMT4">
                  <p:embed/>
                  <p:pic>
                    <p:nvPicPr>
                      <p:cNvPr id="18" name="Objekt 17"/>
                      <p:cNvPicPr>
                        <a:picLocks noChangeAspect="1" noChangeArrowheads="1"/>
                      </p:cNvPicPr>
                      <p:nvPr/>
                    </p:nvPicPr>
                    <p:blipFill>
                      <a:blip r:embed="rId17"/>
                      <a:srcRect/>
                      <a:stretch>
                        <a:fillRect/>
                      </a:stretch>
                    </p:blipFill>
                    <p:spPr bwMode="auto">
                      <a:xfrm>
                        <a:off x="6120484" y="5637361"/>
                        <a:ext cx="2278062" cy="815975"/>
                      </a:xfrm>
                      <a:prstGeom prst="rect">
                        <a:avLst/>
                      </a:prstGeom>
                      <a:noFill/>
                      <a:ln>
                        <a:noFill/>
                      </a:ln>
                      <a:extLst/>
                    </p:spPr>
                  </p:pic>
                </p:oleObj>
              </mc:Fallback>
            </mc:AlternateContent>
          </a:graphicData>
        </a:graphic>
      </p:graphicFrame>
      <p:sp>
        <p:nvSpPr>
          <p:cNvPr id="17" name="Textfeld 16"/>
          <p:cNvSpPr txBox="1"/>
          <p:nvPr/>
        </p:nvSpPr>
        <p:spPr>
          <a:xfrm>
            <a:off x="5966786" y="1244970"/>
            <a:ext cx="2662588" cy="307777"/>
          </a:xfrm>
          <a:prstGeom prst="rect">
            <a:avLst/>
          </a:prstGeom>
          <a:noFill/>
        </p:spPr>
        <p:txBody>
          <a:bodyPr wrap="none" rtlCol="0">
            <a:spAutoFit/>
          </a:bodyPr>
          <a:lstStyle/>
          <a:p>
            <a:r>
              <a:rPr lang="en-US" sz="1400" dirty="0" smtClean="0"/>
              <a:t>After standardization of the RV:</a:t>
            </a:r>
            <a:endParaRPr lang="en-US" sz="1400" dirty="0"/>
          </a:p>
        </p:txBody>
      </p:sp>
      <p:graphicFrame>
        <p:nvGraphicFramePr>
          <p:cNvPr id="20" name="Objekt 19"/>
          <p:cNvGraphicFramePr>
            <a:graphicFrameLocks noChangeAspect="1"/>
          </p:cNvGraphicFramePr>
          <p:nvPr>
            <p:extLst/>
          </p:nvPr>
        </p:nvGraphicFramePr>
        <p:xfrm>
          <a:off x="6084168" y="1631096"/>
          <a:ext cx="1539875" cy="576263"/>
        </p:xfrm>
        <a:graphic>
          <a:graphicData uri="http://schemas.openxmlformats.org/presentationml/2006/ole">
            <mc:AlternateContent xmlns:mc="http://schemas.openxmlformats.org/markup-compatibility/2006">
              <mc:Choice xmlns:v="urn:schemas-microsoft-com:vml" Requires="v">
                <p:oleObj spid="_x0000_s9567" name="Equation" r:id="rId18" imgW="1562040" imgH="583920" progId="Equation.DSMT4">
                  <p:embed/>
                </p:oleObj>
              </mc:Choice>
              <mc:Fallback>
                <p:oleObj name="Equation" r:id="rId18" imgW="1562040" imgH="583920" progId="Equation.DSMT4">
                  <p:embed/>
                  <p:pic>
                    <p:nvPicPr>
                      <p:cNvPr id="20" name="Objekt 19"/>
                      <p:cNvPicPr>
                        <a:picLocks noChangeAspect="1" noChangeArrowheads="1"/>
                      </p:cNvPicPr>
                      <p:nvPr/>
                    </p:nvPicPr>
                    <p:blipFill>
                      <a:blip r:embed="rId19"/>
                      <a:srcRect/>
                      <a:stretch>
                        <a:fillRect/>
                      </a:stretch>
                    </p:blipFill>
                    <p:spPr bwMode="auto">
                      <a:xfrm>
                        <a:off x="6084168" y="1631096"/>
                        <a:ext cx="1539875" cy="576263"/>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19" name="Textfeld 18"/>
              <p:cNvSpPr txBox="1"/>
              <p:nvPr/>
            </p:nvSpPr>
            <p:spPr>
              <a:xfrm>
                <a:off x="7884368" y="4325917"/>
                <a:ext cx="1080120" cy="646331"/>
              </a:xfrm>
              <a:prstGeom prst="rect">
                <a:avLst/>
              </a:prstGeom>
              <a:noFill/>
            </p:spPr>
            <p:txBody>
              <a:bodyPr wrap="square" rtlCol="0">
                <a:spAutoFit/>
              </a:bodyPr>
              <a:lstStyle/>
              <a:p>
                <a:pPr algn="ctr"/>
                <a14:m>
                  <m:oMath xmlns:m="http://schemas.openxmlformats.org/officeDocument/2006/math">
                    <m:sSub>
                      <m:sSubPr>
                        <m:ctrlPr>
                          <a:rPr lang="en-US" sz="1200" i="1" smtClean="0">
                            <a:solidFill>
                              <a:srgbClr val="FF0000"/>
                            </a:solidFill>
                            <a:latin typeface="Cambria Math" panose="02040503050406030204" pitchFamily="18" charset="0"/>
                          </a:rPr>
                        </m:ctrlPr>
                      </m:sSubPr>
                      <m:e>
                        <m:r>
                          <a:rPr lang="en-US" sz="1200" i="1" smtClean="0">
                            <a:solidFill>
                              <a:srgbClr val="FF0000"/>
                            </a:solidFill>
                            <a:latin typeface="Cambria Math" panose="02040503050406030204" pitchFamily="18" charset="0"/>
                            <a:ea typeface="Cambria Math" panose="02040503050406030204" pitchFamily="18" charset="0"/>
                          </a:rPr>
                          <m:t>𝛽</m:t>
                        </m:r>
                      </m:e>
                      <m:sub>
                        <m:r>
                          <a:rPr lang="de-CH" sz="1200" b="0" i="1" smtClean="0">
                            <a:solidFill>
                              <a:srgbClr val="FF0000"/>
                            </a:solidFill>
                            <a:latin typeface="Cambria Math" panose="02040503050406030204" pitchFamily="18" charset="0"/>
                          </a:rPr>
                          <m:t>1</m:t>
                        </m:r>
                      </m:sub>
                    </m:sSub>
                  </m:oMath>
                </a14:m>
                <a:r>
                  <a:rPr lang="en-US" sz="1200" dirty="0" smtClean="0">
                    <a:solidFill>
                      <a:srgbClr val="FF0000"/>
                    </a:solidFill>
                  </a:rPr>
                  <a:t> quantifies regression to the mean</a:t>
                </a:r>
                <a:endParaRPr lang="en-US" sz="1200" dirty="0">
                  <a:solidFill>
                    <a:srgbClr val="FF0000"/>
                  </a:solidFill>
                </a:endParaRPr>
              </a:p>
            </p:txBody>
          </p:sp>
        </mc:Choice>
        <mc:Fallback xmlns="">
          <p:sp>
            <p:nvSpPr>
              <p:cNvPr id="19" name="Textfeld 18"/>
              <p:cNvSpPr txBox="1">
                <a:spLocks noRot="1" noChangeAspect="1" noMove="1" noResize="1" noEditPoints="1" noAdjustHandles="1" noChangeArrowheads="1" noChangeShapeType="1" noTextEdit="1"/>
              </p:cNvSpPr>
              <p:nvPr/>
            </p:nvSpPr>
            <p:spPr>
              <a:xfrm>
                <a:off x="7884368" y="4325917"/>
                <a:ext cx="1080120" cy="646331"/>
              </a:xfrm>
              <a:prstGeom prst="rect">
                <a:avLst/>
              </a:prstGeom>
              <a:blipFill>
                <a:blip r:embed="rId20"/>
                <a:stretch>
                  <a:fillRect t="-1887" r="-2809" b="-5660"/>
                </a:stretch>
              </a:blipFill>
            </p:spPr>
            <p:txBody>
              <a:bodyPr/>
              <a:lstStyle/>
              <a:p>
                <a:r>
                  <a:rPr lang="en-US">
                    <a:noFill/>
                  </a:rPr>
                  <a:t> </a:t>
                </a:r>
              </a:p>
            </p:txBody>
          </p:sp>
        </mc:Fallback>
      </mc:AlternateContent>
    </p:spTree>
    <p:extLst>
      <p:ext uri="{BB962C8B-B14F-4D97-AF65-F5344CB8AC3E}">
        <p14:creationId xmlns:p14="http://schemas.microsoft.com/office/powerpoint/2010/main" val="372030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5496" y="58614"/>
            <a:ext cx="9001000" cy="653210"/>
          </a:xfrm>
        </p:spPr>
        <p:txBody>
          <a:bodyPr>
            <a:normAutofit/>
          </a:bodyPr>
          <a:lstStyle/>
          <a:p>
            <a:r>
              <a:rPr lang="en-US" dirty="0" smtClean="0"/>
              <a:t>Regression to the mean occurs in all test-retest situations</a:t>
            </a:r>
            <a:endParaRPr lang="en-US" dirty="0"/>
          </a:p>
        </p:txBody>
      </p:sp>
      <p:pic>
        <p:nvPicPr>
          <p:cNvPr id="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70" r="1026" b="3331"/>
          <a:stretch/>
        </p:blipFill>
        <p:spPr bwMode="auto">
          <a:xfrm>
            <a:off x="1979712" y="1117090"/>
            <a:ext cx="4752528" cy="3690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feld 6"/>
          <p:cNvSpPr txBox="1"/>
          <p:nvPr/>
        </p:nvSpPr>
        <p:spPr>
          <a:xfrm>
            <a:off x="539552" y="5213050"/>
            <a:ext cx="8280920" cy="1169551"/>
          </a:xfrm>
          <a:prstGeom prst="rect">
            <a:avLst/>
          </a:prstGeom>
          <a:noFill/>
        </p:spPr>
        <p:txBody>
          <a:bodyPr wrap="square" rtlCol="0">
            <a:spAutoFit/>
          </a:bodyPr>
          <a:lstStyle/>
          <a:p>
            <a:endParaRPr lang="en-US" sz="800" dirty="0">
              <a:cs typeface="Arial" panose="020B0604020202020204" pitchFamily="34" charset="0"/>
            </a:endParaRPr>
          </a:p>
          <a:p>
            <a:r>
              <a:rPr lang="en-US" dirty="0" smtClean="0">
                <a:cs typeface="Arial" panose="020B0604020202020204" pitchFamily="34" charset="0"/>
              </a:rPr>
              <a:t>Retesting  a extreme group (w/o intervention in between) in a second test leads in average to a results that are closer to the overall-mean -&gt; </a:t>
            </a:r>
            <a:r>
              <a:rPr lang="en-US" dirty="0" smtClean="0">
                <a:solidFill>
                  <a:srgbClr val="0070C0"/>
                </a:solidFill>
                <a:cs typeface="Arial" panose="020B0604020202020204" pitchFamily="34" charset="0"/>
              </a:rPr>
              <a:t>to assess experimentally the effect of an intervention also a control group is needed</a:t>
            </a:r>
            <a:r>
              <a:rPr lang="en-US" dirty="0" smtClean="0">
                <a:cs typeface="Arial" panose="020B0604020202020204" pitchFamily="34" charset="0"/>
              </a:rPr>
              <a:t>!  </a:t>
            </a:r>
            <a:br>
              <a:rPr lang="en-US" dirty="0" smtClean="0">
                <a:cs typeface="Arial" panose="020B0604020202020204" pitchFamily="34" charset="0"/>
              </a:rPr>
            </a:br>
            <a:endParaRPr lang="en-US" sz="800" dirty="0" smtClean="0">
              <a:cs typeface="Arial" panose="020B0604020202020204" pitchFamily="34" charset="0"/>
            </a:endParaRPr>
          </a:p>
        </p:txBody>
      </p:sp>
      <p:sp>
        <p:nvSpPr>
          <p:cNvPr id="5" name="Textfeld 4"/>
          <p:cNvSpPr txBox="1"/>
          <p:nvPr/>
        </p:nvSpPr>
        <p:spPr>
          <a:xfrm>
            <a:off x="3477049" y="4841452"/>
            <a:ext cx="1298753" cy="307777"/>
          </a:xfrm>
          <a:prstGeom prst="rect">
            <a:avLst/>
          </a:prstGeom>
          <a:noFill/>
        </p:spPr>
        <p:txBody>
          <a:bodyPr wrap="none" rtlCol="0">
            <a:spAutoFit/>
          </a:bodyPr>
          <a:lstStyle/>
          <a:p>
            <a:r>
              <a:rPr lang="en-US" sz="1400" dirty="0"/>
              <a:t>r</a:t>
            </a:r>
            <a:r>
              <a:rPr lang="en-US" sz="1400" dirty="0" smtClean="0"/>
              <a:t>esult in test 1</a:t>
            </a:r>
            <a:endParaRPr lang="en-US" sz="1400" dirty="0"/>
          </a:p>
        </p:txBody>
      </p:sp>
      <p:sp>
        <p:nvSpPr>
          <p:cNvPr id="8" name="Textfeld 7"/>
          <p:cNvSpPr txBox="1"/>
          <p:nvPr/>
        </p:nvSpPr>
        <p:spPr>
          <a:xfrm rot="16200000">
            <a:off x="1169831" y="2838077"/>
            <a:ext cx="1298753" cy="307777"/>
          </a:xfrm>
          <a:prstGeom prst="rect">
            <a:avLst/>
          </a:prstGeom>
          <a:noFill/>
        </p:spPr>
        <p:txBody>
          <a:bodyPr wrap="none" rtlCol="0">
            <a:spAutoFit/>
          </a:bodyPr>
          <a:lstStyle/>
          <a:p>
            <a:r>
              <a:rPr lang="en-US" sz="1400" dirty="0"/>
              <a:t>r</a:t>
            </a:r>
            <a:r>
              <a:rPr lang="en-US" sz="1400" dirty="0" smtClean="0"/>
              <a:t>esult in test 2</a:t>
            </a:r>
            <a:endParaRPr lang="en-US" sz="1400" dirty="0"/>
          </a:p>
        </p:txBody>
      </p:sp>
    </p:spTree>
    <p:extLst>
      <p:ext uri="{BB962C8B-B14F-4D97-AF65-F5344CB8AC3E}">
        <p14:creationId xmlns:p14="http://schemas.microsoft.com/office/powerpoint/2010/main" val="30988792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Summary</a:t>
            </a:r>
            <a:endParaRPr lang="en-US" dirty="0"/>
          </a:p>
        </p:txBody>
      </p:sp>
      <p:sp>
        <p:nvSpPr>
          <p:cNvPr id="3" name="Inhaltsplatzhalter 2"/>
          <p:cNvSpPr>
            <a:spLocks noGrp="1"/>
          </p:cNvSpPr>
          <p:nvPr>
            <p:ph idx="1"/>
          </p:nvPr>
        </p:nvSpPr>
        <p:spPr>
          <a:xfrm>
            <a:off x="238176" y="908720"/>
            <a:ext cx="8242944" cy="5402857"/>
          </a:xfrm>
        </p:spPr>
        <p:txBody>
          <a:bodyPr>
            <a:normAutofit fontScale="92500" lnSpcReduction="10000"/>
          </a:bodyPr>
          <a:lstStyle/>
          <a:p>
            <a:r>
              <a:rPr lang="en-US" dirty="0" smtClean="0"/>
              <a:t>Linear </a:t>
            </a:r>
            <a:r>
              <a:rPr lang="en-US" dirty="0"/>
              <a:t>regression models </a:t>
            </a:r>
            <a:r>
              <a:rPr lang="en-US" dirty="0" smtClean="0"/>
              <a:t>can be used for descriptive,  explanatory or predictive modeling – the purpose determines  the best fit strategy</a:t>
            </a:r>
            <a:br>
              <a:rPr lang="en-US" dirty="0" smtClean="0"/>
            </a:br>
            <a:endParaRPr lang="en-US" dirty="0" smtClean="0"/>
          </a:p>
          <a:p>
            <a:r>
              <a:rPr lang="en-US" dirty="0" smtClean="0"/>
              <a:t>To develop a predictive model we split our data into train, validation and test set to avoid </a:t>
            </a:r>
            <a:r>
              <a:rPr lang="en-US" dirty="0" smtClean="0"/>
              <a:t>overfitting (or do cross validation)</a:t>
            </a:r>
            <a:endParaRPr lang="en-US" dirty="0" smtClean="0"/>
          </a:p>
          <a:p>
            <a:endParaRPr lang="en-US" dirty="0"/>
          </a:p>
          <a:p>
            <a:r>
              <a:rPr lang="en-US" dirty="0" smtClean="0"/>
              <a:t>Choosing between flexible and rigid models is based on variance/bias tradeoff which trades between </a:t>
            </a:r>
            <a:r>
              <a:rPr lang="en-US" dirty="0" smtClean="0"/>
              <a:t>over/under-fitting</a:t>
            </a:r>
          </a:p>
          <a:p>
            <a:endParaRPr lang="en-US" dirty="0"/>
          </a:p>
          <a:p>
            <a:r>
              <a:rPr lang="en-US" dirty="0" smtClean="0"/>
              <a:t>Prediction performance can be quantified by the MSE </a:t>
            </a:r>
            <a:r>
              <a:rPr lang="en-US" dirty="0"/>
              <a:t>on new </a:t>
            </a:r>
            <a:r>
              <a:rPr lang="en-US" dirty="0" smtClean="0"/>
              <a:t>data</a:t>
            </a:r>
          </a:p>
          <a:p>
            <a:pPr marL="0" indent="0">
              <a:buNone/>
            </a:pPr>
            <a:endParaRPr lang="en-US" dirty="0"/>
          </a:p>
          <a:p>
            <a:r>
              <a:rPr lang="en-US" dirty="0" smtClean="0"/>
              <a:t>Least square parameter in linear regression models are often not optimal to achieve best prediction performance but need to be </a:t>
            </a:r>
            <a:r>
              <a:rPr lang="en-US" dirty="0" err="1" smtClean="0"/>
              <a:t>shrinked</a:t>
            </a:r>
            <a:r>
              <a:rPr lang="en-US" dirty="0"/>
              <a:t> </a:t>
            </a:r>
            <a:r>
              <a:rPr lang="en-US" dirty="0" smtClean="0"/>
              <a:t>which can easily be done via ridge regression or lasso.</a:t>
            </a:r>
            <a:endParaRPr lang="en-US" dirty="0" smtClean="0"/>
          </a:p>
          <a:p>
            <a:pPr marL="0" indent="0">
              <a:buNone/>
            </a:pPr>
            <a:endParaRPr lang="en-US" dirty="0"/>
          </a:p>
          <a:p>
            <a:r>
              <a:rPr lang="en-US" dirty="0" smtClean="0"/>
              <a:t>Regression to the mean is a statistical phenomena resulting in less extreme values in second test of a test-retest situations and is a reason for why a control group is needed</a:t>
            </a:r>
            <a:endParaRPr lang="en-US" dirty="0"/>
          </a:p>
        </p:txBody>
      </p:sp>
    </p:spTree>
    <p:extLst>
      <p:ext uri="{BB962C8B-B14F-4D97-AF65-F5344CB8AC3E}">
        <p14:creationId xmlns:p14="http://schemas.microsoft.com/office/powerpoint/2010/main" val="4076922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5496" y="142480"/>
            <a:ext cx="8784976" cy="885501"/>
          </a:xfrm>
        </p:spPr>
        <p:txBody>
          <a:bodyPr>
            <a:noAutofit/>
          </a:bodyPr>
          <a:lstStyle/>
          <a:p>
            <a:r>
              <a:rPr lang="en-US" dirty="0" smtClean="0"/>
              <a:t>A warning ahead:</a:t>
            </a:r>
            <a:br>
              <a:rPr lang="en-US" dirty="0" smtClean="0"/>
            </a:br>
            <a:r>
              <a:rPr lang="en-US" dirty="0" smtClean="0"/>
              <a:t>A good predictive model may not be a good causal model</a:t>
            </a:r>
            <a:r>
              <a:rPr lang="en-US" dirty="0"/>
              <a:t/>
            </a:r>
            <a:br>
              <a:rPr lang="en-US" dirty="0"/>
            </a:br>
            <a:endParaRPr lang="en-US" dirty="0"/>
          </a:p>
        </p:txBody>
      </p:sp>
      <p:sp>
        <p:nvSpPr>
          <p:cNvPr id="3" name="Foliennummernplatzhalter 2"/>
          <p:cNvSpPr>
            <a:spLocks noGrp="1"/>
          </p:cNvSpPr>
          <p:nvPr>
            <p:ph type="sldNum" sz="quarter" idx="4"/>
          </p:nvPr>
        </p:nvSpPr>
        <p:spPr/>
        <p:txBody>
          <a:bodyPr/>
          <a:lstStyle/>
          <a:p>
            <a:fld id="{15539D76-389E-4B00-8AB8-FE222ED6AFF0}" type="slidenum">
              <a:rPr lang="en-US" smtClean="0">
                <a:solidFill>
                  <a:prstClr val="black">
                    <a:tint val="75000"/>
                  </a:prstClr>
                </a:solidFill>
              </a:rPr>
              <a:pPr/>
              <a:t>5</a:t>
            </a:fld>
            <a:endParaRPr lang="en-US" dirty="0">
              <a:solidFill>
                <a:prstClr val="black">
                  <a:tint val="75000"/>
                </a:prstClr>
              </a:solidFill>
            </a:endParaRPr>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337607"/>
            <a:ext cx="6264696" cy="3163672"/>
          </a:xfrm>
          <a:prstGeom prst="rect">
            <a:avLst/>
          </a:prstGeom>
        </p:spPr>
      </p:pic>
      <p:sp>
        <p:nvSpPr>
          <p:cNvPr id="7" name="Ellipse 6"/>
          <p:cNvSpPr/>
          <p:nvPr/>
        </p:nvSpPr>
        <p:spPr bwMode="auto">
          <a:xfrm>
            <a:off x="1575800" y="1229723"/>
            <a:ext cx="1067145" cy="865787"/>
          </a:xfrm>
          <a:prstGeom prst="ellipse">
            <a:avLst/>
          </a:prstGeom>
          <a:noFill/>
          <a:ln w="9525" cap="flat" cmpd="sng" algn="ctr">
            <a:solidFill>
              <a:srgbClr val="000000"/>
            </a:solidFill>
            <a:prstDash val="solid"/>
            <a:round/>
            <a:headEnd type="none" w="med" len="med"/>
            <a:tailEnd type="none" w="med" len="med"/>
          </a:ln>
          <a:effectLst/>
          <a:extLst/>
        </p:spPr>
        <p:txBody>
          <a:bodyPr vert="horz" wrap="square" lIns="94598" tIns="47299" rIns="94598" bIns="47299" numCol="1" rtlCol="0" anchor="t" anchorCtr="0" compatLnSpc="1">
            <a:prstTxWarp prst="textNoShape">
              <a:avLst/>
            </a:prstTxWarp>
          </a:bodyPr>
          <a:lstStyle/>
          <a:p>
            <a:pPr defTabSz="464783" fontAlgn="base" hangingPunct="0">
              <a:lnSpc>
                <a:spcPct val="93000"/>
              </a:lnSpc>
              <a:spcBef>
                <a:spcPct val="0"/>
              </a:spcBef>
              <a:spcAft>
                <a:spcPct val="0"/>
              </a:spcAft>
              <a:buClr>
                <a:srgbClr val="000000"/>
              </a:buClr>
              <a:buSzPct val="100000"/>
              <a:defRPr/>
            </a:pPr>
            <a:endParaRPr lang="en-US" sz="2100" kern="0" dirty="0" smtClean="0">
              <a:solidFill>
                <a:prstClr val="black"/>
              </a:solidFill>
              <a:latin typeface="Arial" pitchFamily="34" charset="0"/>
              <a:ea typeface="Microsoft YaHei" charset="-122"/>
            </a:endParaRPr>
          </a:p>
        </p:txBody>
      </p:sp>
      <p:sp>
        <p:nvSpPr>
          <p:cNvPr id="8" name="Textfeld 7"/>
          <p:cNvSpPr txBox="1"/>
          <p:nvPr/>
        </p:nvSpPr>
        <p:spPr>
          <a:xfrm>
            <a:off x="1549206" y="1424783"/>
            <a:ext cx="1153361" cy="418687"/>
          </a:xfrm>
          <a:prstGeom prst="rect">
            <a:avLst/>
          </a:prstGeom>
          <a:noFill/>
        </p:spPr>
        <p:txBody>
          <a:bodyPr wrap="square" lIns="94598" tIns="47299" rIns="94598" bIns="47299" rtlCol="0">
            <a:spAutoFit/>
          </a:bodyPr>
          <a:lstStyle/>
          <a:p>
            <a:pPr algn="ctr" defTabSz="1037440" fontAlgn="base">
              <a:spcBef>
                <a:spcPct val="0"/>
              </a:spcBef>
              <a:spcAft>
                <a:spcPct val="0"/>
              </a:spcAft>
              <a:defRPr/>
            </a:pPr>
            <a:r>
              <a:rPr lang="en-US" sz="2100" kern="0" dirty="0" smtClean="0">
                <a:solidFill>
                  <a:srgbClr val="FF0000"/>
                </a:solidFill>
                <a:latin typeface="Arial" pitchFamily="34" charset="0"/>
              </a:rPr>
              <a:t>HDL</a:t>
            </a:r>
          </a:p>
        </p:txBody>
      </p:sp>
      <p:sp>
        <p:nvSpPr>
          <p:cNvPr id="9" name="Ellipse 8"/>
          <p:cNvSpPr/>
          <p:nvPr/>
        </p:nvSpPr>
        <p:spPr bwMode="auto">
          <a:xfrm>
            <a:off x="3294464" y="1229723"/>
            <a:ext cx="1067145" cy="865787"/>
          </a:xfrm>
          <a:prstGeom prst="ellipse">
            <a:avLst/>
          </a:prstGeom>
          <a:noFill/>
          <a:ln w="9525" cap="flat" cmpd="sng" algn="ctr">
            <a:solidFill>
              <a:srgbClr val="000000"/>
            </a:solidFill>
            <a:prstDash val="solid"/>
            <a:round/>
            <a:headEnd type="none" w="med" len="med"/>
            <a:tailEnd type="none" w="med" len="med"/>
          </a:ln>
          <a:effectLst/>
          <a:extLst/>
        </p:spPr>
        <p:txBody>
          <a:bodyPr vert="horz" wrap="square" lIns="94598" tIns="47299" rIns="94598" bIns="47299" numCol="1" rtlCol="0" anchor="t" anchorCtr="0" compatLnSpc="1">
            <a:prstTxWarp prst="textNoShape">
              <a:avLst/>
            </a:prstTxWarp>
          </a:bodyPr>
          <a:lstStyle/>
          <a:p>
            <a:pPr defTabSz="464783" fontAlgn="base" hangingPunct="0">
              <a:lnSpc>
                <a:spcPct val="93000"/>
              </a:lnSpc>
              <a:spcBef>
                <a:spcPct val="0"/>
              </a:spcBef>
              <a:spcAft>
                <a:spcPct val="0"/>
              </a:spcAft>
              <a:buClr>
                <a:srgbClr val="000000"/>
              </a:buClr>
              <a:buSzPct val="100000"/>
              <a:defRPr/>
            </a:pPr>
            <a:endParaRPr lang="en-US" sz="2100" kern="0" dirty="0" smtClean="0">
              <a:solidFill>
                <a:prstClr val="black"/>
              </a:solidFill>
              <a:latin typeface="Arial" pitchFamily="34" charset="0"/>
              <a:ea typeface="Microsoft YaHei" charset="-122"/>
            </a:endParaRPr>
          </a:p>
        </p:txBody>
      </p:sp>
      <p:sp>
        <p:nvSpPr>
          <p:cNvPr id="10" name="Textfeld 9"/>
          <p:cNvSpPr txBox="1"/>
          <p:nvPr/>
        </p:nvSpPr>
        <p:spPr>
          <a:xfrm>
            <a:off x="3217360" y="1245633"/>
            <a:ext cx="1282632" cy="741853"/>
          </a:xfrm>
          <a:prstGeom prst="rect">
            <a:avLst/>
          </a:prstGeom>
          <a:noFill/>
        </p:spPr>
        <p:txBody>
          <a:bodyPr wrap="square" lIns="94598" tIns="47299" rIns="94598" bIns="47299" rtlCol="0">
            <a:spAutoFit/>
          </a:bodyPr>
          <a:lstStyle/>
          <a:p>
            <a:pPr algn="ctr" defTabSz="1037440" fontAlgn="base">
              <a:spcBef>
                <a:spcPct val="0"/>
              </a:spcBef>
              <a:spcAft>
                <a:spcPct val="0"/>
              </a:spcAft>
              <a:defRPr/>
            </a:pPr>
            <a:r>
              <a:rPr lang="en-US" sz="2100" kern="0" dirty="0" smtClean="0">
                <a:solidFill>
                  <a:srgbClr val="339933"/>
                </a:solidFill>
                <a:latin typeface="Arial" pitchFamily="34" charset="0"/>
              </a:rPr>
              <a:t>Heart disease</a:t>
            </a:r>
            <a:endParaRPr lang="en-US" sz="1600" kern="0" dirty="0" smtClean="0">
              <a:solidFill>
                <a:srgbClr val="339933"/>
              </a:solidFill>
              <a:latin typeface="Arial" pitchFamily="34" charset="0"/>
            </a:endParaRPr>
          </a:p>
        </p:txBody>
      </p:sp>
      <p:sp>
        <p:nvSpPr>
          <p:cNvPr id="12" name="Textfeld 11"/>
          <p:cNvSpPr txBox="1"/>
          <p:nvPr/>
        </p:nvSpPr>
        <p:spPr>
          <a:xfrm>
            <a:off x="2798607" y="1196752"/>
            <a:ext cx="341760" cy="502702"/>
          </a:xfrm>
          <a:prstGeom prst="rect">
            <a:avLst/>
          </a:prstGeom>
          <a:noFill/>
        </p:spPr>
        <p:txBody>
          <a:bodyPr wrap="none" rtlCol="0">
            <a:spAutoFit/>
          </a:bodyPr>
          <a:lstStyle/>
          <a:p>
            <a:pPr fontAlgn="base">
              <a:lnSpc>
                <a:spcPts val="3200"/>
              </a:lnSpc>
              <a:spcBef>
                <a:spcPct val="0"/>
              </a:spcBef>
              <a:spcAft>
                <a:spcPts val="1600"/>
              </a:spcAft>
              <a:defRPr/>
            </a:pPr>
            <a:r>
              <a:rPr lang="en-US" sz="2000" b="1" kern="0" dirty="0" smtClean="0">
                <a:solidFill>
                  <a:srgbClr val="000000"/>
                </a:solidFill>
                <a:latin typeface="Arial" pitchFamily="34" charset="0"/>
              </a:rPr>
              <a:t>?</a:t>
            </a:r>
          </a:p>
        </p:txBody>
      </p:sp>
      <p:cxnSp>
        <p:nvCxnSpPr>
          <p:cNvPr id="14" name="Gerade Verbindung 13"/>
          <p:cNvCxnSpPr/>
          <p:nvPr/>
        </p:nvCxnSpPr>
        <p:spPr>
          <a:xfrm>
            <a:off x="2645887" y="1662616"/>
            <a:ext cx="648000" cy="0"/>
          </a:xfrm>
          <a:prstGeom prst="line">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hteck 14"/>
          <p:cNvSpPr/>
          <p:nvPr/>
        </p:nvSpPr>
        <p:spPr>
          <a:xfrm>
            <a:off x="383721" y="4730190"/>
            <a:ext cx="8016274" cy="646331"/>
          </a:xfrm>
          <a:prstGeom prst="rect">
            <a:avLst/>
          </a:prstGeom>
        </p:spPr>
        <p:txBody>
          <a:bodyPr wrap="square">
            <a:spAutoFit/>
          </a:bodyPr>
          <a:lstStyle/>
          <a:p>
            <a:pPr defTabSz="909638" fontAlgn="base">
              <a:spcBef>
                <a:spcPct val="0"/>
              </a:spcBef>
              <a:spcAft>
                <a:spcPct val="0"/>
              </a:spcAft>
            </a:pPr>
            <a:r>
              <a:rPr lang="en-US" dirty="0" smtClean="0">
                <a:solidFill>
                  <a:srgbClr val="0070C0"/>
                </a:solidFill>
                <a:latin typeface="Arial" pitchFamily="34" charset="0"/>
              </a:rPr>
              <a:t>HDL </a:t>
            </a:r>
            <a:r>
              <a:rPr lang="en-US" dirty="0">
                <a:solidFill>
                  <a:srgbClr val="0070C0"/>
                </a:solidFill>
                <a:latin typeface="Arial" pitchFamily="34" charset="0"/>
              </a:rPr>
              <a:t>gives </a:t>
            </a:r>
            <a:r>
              <a:rPr lang="en-US" dirty="0" smtClean="0">
                <a:solidFill>
                  <a:srgbClr val="0070C0"/>
                </a:solidFill>
                <a:latin typeface="Arial" pitchFamily="34" charset="0"/>
              </a:rPr>
              <a:t>a strong negative </a:t>
            </a:r>
            <a:r>
              <a:rPr lang="en-US" dirty="0">
                <a:solidFill>
                  <a:srgbClr val="0070C0"/>
                </a:solidFill>
                <a:latin typeface="Arial" pitchFamily="34" charset="0"/>
              </a:rPr>
              <a:t>association with heart disease </a:t>
            </a:r>
            <a:r>
              <a:rPr lang="en-US" dirty="0">
                <a:solidFill>
                  <a:prstClr val="black"/>
                </a:solidFill>
                <a:latin typeface="Arial" pitchFamily="34" charset="0"/>
              </a:rPr>
              <a:t>in cross-sectional studies and is the </a:t>
            </a:r>
            <a:r>
              <a:rPr lang="en-US" dirty="0">
                <a:solidFill>
                  <a:srgbClr val="0070C0"/>
                </a:solidFill>
                <a:latin typeface="Arial" pitchFamily="34" charset="0"/>
              </a:rPr>
              <a:t>strongest predictor of future events in prospective studies</a:t>
            </a:r>
            <a:r>
              <a:rPr lang="en-US" dirty="0">
                <a:solidFill>
                  <a:prstClr val="black"/>
                </a:solidFill>
                <a:latin typeface="Arial" pitchFamily="34" charset="0"/>
              </a:rPr>
              <a:t>.</a:t>
            </a:r>
          </a:p>
        </p:txBody>
      </p:sp>
      <p:sp>
        <p:nvSpPr>
          <p:cNvPr id="17" name="Rechteck 16"/>
          <p:cNvSpPr/>
          <p:nvPr/>
        </p:nvSpPr>
        <p:spPr>
          <a:xfrm>
            <a:off x="383720" y="5440021"/>
            <a:ext cx="8237743" cy="1200329"/>
          </a:xfrm>
          <a:prstGeom prst="rect">
            <a:avLst/>
          </a:prstGeom>
        </p:spPr>
        <p:txBody>
          <a:bodyPr wrap="square">
            <a:spAutoFit/>
          </a:bodyPr>
          <a:lstStyle/>
          <a:p>
            <a:pPr defTabSz="909638" fontAlgn="base">
              <a:spcBef>
                <a:spcPct val="0"/>
              </a:spcBef>
              <a:spcAft>
                <a:spcPct val="0"/>
              </a:spcAft>
            </a:pPr>
            <a:r>
              <a:rPr lang="en-US" dirty="0" smtClean="0">
                <a:solidFill>
                  <a:prstClr val="black"/>
                </a:solidFill>
                <a:latin typeface="Arial" pitchFamily="34" charset="0"/>
              </a:rPr>
              <a:t>Roche tested the effect of drug “</a:t>
            </a:r>
            <a:r>
              <a:rPr lang="en-US" dirty="0" err="1" smtClean="0">
                <a:solidFill>
                  <a:prstClr val="black"/>
                </a:solidFill>
                <a:latin typeface="Arial" pitchFamily="34" charset="0"/>
              </a:rPr>
              <a:t>dalcetrapib</a:t>
            </a:r>
            <a:r>
              <a:rPr lang="en-US" dirty="0" smtClean="0">
                <a:solidFill>
                  <a:prstClr val="black"/>
                </a:solidFill>
                <a:latin typeface="Arial" pitchFamily="34" charset="0"/>
              </a:rPr>
              <a:t>” in phase III on 15’000 patients which proved to boost HDL (“good cholesterol”) but failed to prevent heart diseases. Roche stopped the failed trial on May 2012 and immediately lost $</a:t>
            </a:r>
            <a:r>
              <a:rPr lang="en-US" dirty="0">
                <a:solidFill>
                  <a:prstClr val="black"/>
                </a:solidFill>
                <a:latin typeface="Arial" pitchFamily="34" charset="0"/>
              </a:rPr>
              <a:t>5billion of </a:t>
            </a:r>
            <a:r>
              <a:rPr lang="en-US" dirty="0" smtClean="0">
                <a:solidFill>
                  <a:prstClr val="black"/>
                </a:solidFill>
                <a:latin typeface="Arial" pitchFamily="34" charset="0"/>
              </a:rPr>
              <a:t>its </a:t>
            </a:r>
            <a:r>
              <a:rPr lang="en-US" dirty="0">
                <a:solidFill>
                  <a:prstClr val="black"/>
                </a:solidFill>
                <a:latin typeface="Arial" pitchFamily="34" charset="0"/>
              </a:rPr>
              <a:t>market </a:t>
            </a:r>
            <a:r>
              <a:rPr lang="en-US" dirty="0" smtClean="0">
                <a:solidFill>
                  <a:prstClr val="black"/>
                </a:solidFill>
                <a:latin typeface="Arial" pitchFamily="34" charset="0"/>
              </a:rPr>
              <a:t>capitalization.</a:t>
            </a:r>
            <a:endParaRPr lang="en-US" dirty="0">
              <a:solidFill>
                <a:prstClr val="black"/>
              </a:solidFill>
              <a:latin typeface="Arial" pitchFamily="34" charset="0"/>
            </a:endParaRPr>
          </a:p>
        </p:txBody>
      </p:sp>
      <p:sp>
        <p:nvSpPr>
          <p:cNvPr id="16" name="Textfeld 15"/>
          <p:cNvSpPr txBox="1"/>
          <p:nvPr/>
        </p:nvSpPr>
        <p:spPr>
          <a:xfrm>
            <a:off x="7216894" y="2032972"/>
            <a:ext cx="1800200" cy="1015663"/>
          </a:xfrm>
          <a:prstGeom prst="rect">
            <a:avLst/>
          </a:prstGeom>
          <a:noFill/>
        </p:spPr>
        <p:txBody>
          <a:bodyPr wrap="square" rtlCol="0">
            <a:spAutoFit/>
          </a:bodyPr>
          <a:lstStyle/>
          <a:p>
            <a:pPr defTabSz="909638" fontAlgn="base">
              <a:spcBef>
                <a:spcPct val="0"/>
              </a:spcBef>
              <a:spcAft>
                <a:spcPct val="0"/>
              </a:spcAft>
            </a:pPr>
            <a:r>
              <a:rPr lang="en-US" sz="1000" dirty="0">
                <a:solidFill>
                  <a:prstClr val="black"/>
                </a:solidFill>
                <a:latin typeface="Arial" pitchFamily="34" charset="0"/>
              </a:rPr>
              <a:t>Epidemiological studies of CHD and the evolution of preventive cardiology</a:t>
            </a:r>
          </a:p>
          <a:p>
            <a:pPr defTabSz="909638" fontAlgn="base">
              <a:spcBef>
                <a:spcPct val="0"/>
              </a:spcBef>
              <a:spcAft>
                <a:spcPct val="0"/>
              </a:spcAft>
            </a:pPr>
            <a:r>
              <a:rPr lang="en-US" sz="1000" dirty="0" smtClean="0">
                <a:solidFill>
                  <a:prstClr val="black"/>
                </a:solidFill>
                <a:latin typeface="Arial" pitchFamily="34" charset="0"/>
              </a:rPr>
              <a:t>Nature </a:t>
            </a:r>
            <a:r>
              <a:rPr lang="en-US" sz="1000" dirty="0">
                <a:solidFill>
                  <a:prstClr val="black"/>
                </a:solidFill>
                <a:latin typeface="Arial" pitchFamily="34" charset="0"/>
              </a:rPr>
              <a:t>Reviews Cardiology 11, </a:t>
            </a:r>
            <a:r>
              <a:rPr lang="en-US" sz="1000" dirty="0" smtClean="0">
                <a:solidFill>
                  <a:prstClr val="black"/>
                </a:solidFill>
                <a:latin typeface="Arial" pitchFamily="34" charset="0"/>
              </a:rPr>
              <a:t/>
            </a:r>
            <a:br>
              <a:rPr lang="en-US" sz="1000" dirty="0" smtClean="0">
                <a:solidFill>
                  <a:prstClr val="black"/>
                </a:solidFill>
                <a:latin typeface="Arial" pitchFamily="34" charset="0"/>
              </a:rPr>
            </a:br>
            <a:r>
              <a:rPr lang="en-US" sz="1000" dirty="0" smtClean="0">
                <a:solidFill>
                  <a:prstClr val="black"/>
                </a:solidFill>
                <a:latin typeface="Arial" pitchFamily="34" charset="0"/>
              </a:rPr>
              <a:t>276–289</a:t>
            </a:r>
            <a:r>
              <a:rPr lang="en-US" sz="1000" dirty="0">
                <a:solidFill>
                  <a:prstClr val="black"/>
                </a:solidFill>
                <a:latin typeface="Arial" pitchFamily="34" charset="0"/>
              </a:rPr>
              <a:t> (2014)</a:t>
            </a:r>
          </a:p>
        </p:txBody>
      </p:sp>
      <p:sp>
        <p:nvSpPr>
          <p:cNvPr id="19" name="Textfeld 18"/>
          <p:cNvSpPr txBox="1"/>
          <p:nvPr/>
        </p:nvSpPr>
        <p:spPr>
          <a:xfrm rot="-900000">
            <a:off x="2997402" y="4750837"/>
            <a:ext cx="2476960" cy="400110"/>
          </a:xfrm>
          <a:prstGeom prst="rect">
            <a:avLst/>
          </a:prstGeom>
          <a:solidFill>
            <a:schemeClr val="bg1">
              <a:alpha val="68000"/>
            </a:schemeClr>
          </a:solidFill>
        </p:spPr>
        <p:txBody>
          <a:bodyPr wrap="none" rtlCol="0">
            <a:spAutoFit/>
          </a:bodyPr>
          <a:lstStyle/>
          <a:p>
            <a:pPr defTabSz="909638" fontAlgn="base">
              <a:spcBef>
                <a:spcPct val="0"/>
              </a:spcBef>
              <a:spcAft>
                <a:spcPct val="0"/>
              </a:spcAft>
            </a:pPr>
            <a:r>
              <a:rPr lang="en-US" sz="2000" b="1" dirty="0" smtClean="0">
                <a:solidFill>
                  <a:srgbClr val="00B050"/>
                </a:solidFill>
                <a:latin typeface="Arial" pitchFamily="34" charset="0"/>
              </a:rPr>
              <a:t>Prediction worked </a:t>
            </a:r>
            <a:endParaRPr lang="en-US" sz="2000" b="1" dirty="0">
              <a:solidFill>
                <a:srgbClr val="00B050"/>
              </a:solidFill>
              <a:latin typeface="Arial" pitchFamily="34" charset="0"/>
            </a:endParaRPr>
          </a:p>
        </p:txBody>
      </p:sp>
      <p:sp>
        <p:nvSpPr>
          <p:cNvPr id="21" name="Textfeld 20"/>
          <p:cNvSpPr txBox="1"/>
          <p:nvPr/>
        </p:nvSpPr>
        <p:spPr>
          <a:xfrm rot="-900000">
            <a:off x="1952959" y="5810101"/>
            <a:ext cx="2720617" cy="707886"/>
          </a:xfrm>
          <a:prstGeom prst="rect">
            <a:avLst/>
          </a:prstGeom>
          <a:solidFill>
            <a:schemeClr val="bg1">
              <a:alpha val="52000"/>
            </a:schemeClr>
          </a:solidFill>
        </p:spPr>
        <p:txBody>
          <a:bodyPr wrap="none" rtlCol="0">
            <a:spAutoFit/>
          </a:bodyPr>
          <a:lstStyle/>
          <a:p>
            <a:pPr algn="ctr" defTabSz="909638" fontAlgn="base">
              <a:spcBef>
                <a:spcPct val="0"/>
              </a:spcBef>
              <a:spcAft>
                <a:spcPct val="0"/>
              </a:spcAft>
            </a:pPr>
            <a:r>
              <a:rPr lang="en-US" sz="2000" b="1" dirty="0" smtClean="0">
                <a:solidFill>
                  <a:srgbClr val="FF0000"/>
                </a:solidFill>
                <a:latin typeface="Arial" pitchFamily="34" charset="0"/>
              </a:rPr>
              <a:t>Planned intervention</a:t>
            </a:r>
            <a:br>
              <a:rPr lang="en-US" sz="2000" b="1" dirty="0" smtClean="0">
                <a:solidFill>
                  <a:srgbClr val="FF0000"/>
                </a:solidFill>
                <a:latin typeface="Arial" pitchFamily="34" charset="0"/>
              </a:rPr>
            </a:br>
            <a:r>
              <a:rPr lang="en-US" sz="2000" b="1" dirty="0" smtClean="0">
                <a:solidFill>
                  <a:srgbClr val="FF0000"/>
                </a:solidFill>
                <a:latin typeface="Arial" pitchFamily="34" charset="0"/>
              </a:rPr>
              <a:t>failed</a:t>
            </a:r>
            <a:endParaRPr lang="en-US" sz="2000" b="1" dirty="0">
              <a:solidFill>
                <a:srgbClr val="FF0000"/>
              </a:solidFill>
              <a:latin typeface="Arial" pitchFamily="34" charset="0"/>
            </a:endParaRPr>
          </a:p>
        </p:txBody>
      </p:sp>
    </p:spTree>
    <p:extLst>
      <p:ext uri="{BB962C8B-B14F-4D97-AF65-F5344CB8AC3E}">
        <p14:creationId xmlns:p14="http://schemas.microsoft.com/office/powerpoint/2010/main" val="10563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Prediction is often easier than explanation</a:t>
            </a:r>
            <a:endParaRPr lang="en-US" dirty="0"/>
          </a:p>
        </p:txBody>
      </p:sp>
      <p:pic>
        <p:nvPicPr>
          <p:cNvPr id="14338" name="Picture 2" descr="Bildergebnis fÃ¼r high blood pressure patient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356992"/>
            <a:ext cx="285750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Ãhnliches Fot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691680" y="3429000"/>
            <a:ext cx="1512168" cy="2016224"/>
          </a:xfrm>
          <a:prstGeom prst="rect">
            <a:avLst/>
          </a:prstGeom>
          <a:noFill/>
          <a:extLst>
            <a:ext uri="{909E8E84-426E-40DD-AFC4-6F175D3DCCD1}">
              <a14:hiddenFill xmlns:a14="http://schemas.microsoft.com/office/drawing/2010/main">
                <a:solidFill>
                  <a:srgbClr val="FFFFFF"/>
                </a:solidFill>
              </a14:hiddenFill>
            </a:ext>
          </a:extLst>
        </p:spPr>
      </p:pic>
      <p:sp>
        <p:nvSpPr>
          <p:cNvPr id="4" name="Wolkenförmige Legende 3"/>
          <p:cNvSpPr/>
          <p:nvPr/>
        </p:nvSpPr>
        <p:spPr>
          <a:xfrm>
            <a:off x="4283968" y="1340768"/>
            <a:ext cx="4608512" cy="1656184"/>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He has a LDL of X1 which narrows your blood vessels beside that with his age of X2 their flexibility is reduced, so that I deduce a blood pressure of Y</a:t>
            </a:r>
            <a:endParaRPr lang="en-US" sz="1600" dirty="0"/>
          </a:p>
        </p:txBody>
      </p:sp>
      <p:sp>
        <p:nvSpPr>
          <p:cNvPr id="7" name="Wolkenförmige Legende 6"/>
          <p:cNvSpPr/>
          <p:nvPr/>
        </p:nvSpPr>
        <p:spPr>
          <a:xfrm>
            <a:off x="323528" y="1156854"/>
            <a:ext cx="3024336" cy="1656184"/>
          </a:xfrm>
          <a:prstGeom prst="cloudCallout">
            <a:avLst>
              <a:gd name="adj1" fmla="val 21986"/>
              <a:gd name="adj2" fmla="val 836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I saw such guys before and hearing these numbers the blood pressure is Y</a:t>
            </a:r>
            <a:endParaRPr lang="en-US" sz="1600" dirty="0"/>
          </a:p>
        </p:txBody>
      </p:sp>
    </p:spTree>
    <p:extLst>
      <p:ext uri="{BB962C8B-B14F-4D97-AF65-F5344CB8AC3E}">
        <p14:creationId xmlns:p14="http://schemas.microsoft.com/office/powerpoint/2010/main" val="3505662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4"/>
          </p:nvPr>
        </p:nvSpPr>
        <p:spPr/>
        <p:txBody>
          <a:bodyPr/>
          <a:lstStyle/>
          <a:p>
            <a:fld id="{15539D76-389E-4B00-8AB8-FE222ED6AFF0}" type="slidenum">
              <a:rPr lang="en-US" smtClean="0"/>
              <a:pPr/>
              <a:t>7</a:t>
            </a:fld>
            <a:endParaRPr lang="en-US"/>
          </a:p>
        </p:txBody>
      </p:sp>
      <p:pic>
        <p:nvPicPr>
          <p:cNvPr id="1658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124645"/>
            <a:ext cx="5204479" cy="4968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179512" y="1295223"/>
            <a:ext cx="3629070" cy="276999"/>
          </a:xfrm>
          <a:prstGeom prst="rect">
            <a:avLst/>
          </a:prstGeom>
          <a:noFill/>
        </p:spPr>
        <p:txBody>
          <a:bodyPr wrap="none" rtlCol="0">
            <a:spAutoFit/>
          </a:bodyPr>
          <a:lstStyle/>
          <a:p>
            <a:r>
              <a:rPr lang="en-US" sz="1200" dirty="0" smtClean="0">
                <a:hlinkClick r:id="rId3"/>
              </a:rPr>
              <a:t>https://www.youtube.com/watch?v=NsV6S8EsC0E</a:t>
            </a:r>
            <a:endParaRPr lang="en-US" sz="1200" dirty="0"/>
          </a:p>
        </p:txBody>
      </p:sp>
      <p:pic>
        <p:nvPicPr>
          <p:cNvPr id="5" name="Grafik 4"/>
          <p:cNvPicPr>
            <a:picLocks noChangeAspect="1"/>
          </p:cNvPicPr>
          <p:nvPr/>
        </p:nvPicPr>
        <p:blipFill>
          <a:blip r:embed="rId4"/>
          <a:stretch>
            <a:fillRect/>
          </a:stretch>
        </p:blipFill>
        <p:spPr>
          <a:xfrm>
            <a:off x="179512" y="1700808"/>
            <a:ext cx="4757075" cy="2888129"/>
          </a:xfrm>
          <a:prstGeom prst="rect">
            <a:avLst/>
          </a:prstGeom>
        </p:spPr>
      </p:pic>
      <p:sp>
        <p:nvSpPr>
          <p:cNvPr id="9" name="Textfeld 8"/>
          <p:cNvSpPr txBox="1"/>
          <p:nvPr/>
        </p:nvSpPr>
        <p:spPr>
          <a:xfrm>
            <a:off x="755576" y="4247722"/>
            <a:ext cx="4220899" cy="338554"/>
          </a:xfrm>
          <a:prstGeom prst="rect">
            <a:avLst/>
          </a:prstGeom>
          <a:noFill/>
        </p:spPr>
        <p:txBody>
          <a:bodyPr wrap="none" rtlCol="0">
            <a:spAutoFit/>
          </a:bodyPr>
          <a:lstStyle/>
          <a:p>
            <a:r>
              <a:rPr lang="en-US" sz="1600" dirty="0" smtClean="0">
                <a:solidFill>
                  <a:schemeClr val="bg1"/>
                </a:solidFill>
              </a:rPr>
              <a:t>A single pigeon reaches up to 84% accuracy</a:t>
            </a:r>
            <a:endParaRPr lang="en-US" sz="1600" dirty="0">
              <a:solidFill>
                <a:schemeClr val="bg1"/>
              </a:solidFill>
            </a:endParaRPr>
          </a:p>
        </p:txBody>
      </p:sp>
      <p:sp>
        <p:nvSpPr>
          <p:cNvPr id="10" name="Titel 1"/>
          <p:cNvSpPr txBox="1">
            <a:spLocks/>
          </p:cNvSpPr>
          <p:nvPr/>
        </p:nvSpPr>
        <p:spPr>
          <a:xfrm>
            <a:off x="251520" y="58614"/>
            <a:ext cx="8229600" cy="56207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GB" sz="2400" b="1" kern="1200">
                <a:solidFill>
                  <a:srgbClr val="0070C0"/>
                </a:solidFill>
                <a:latin typeface="Comic Sans MS" pitchFamily="66" charset="0"/>
                <a:ea typeface="+mn-ea"/>
                <a:cs typeface="+mn-cs"/>
              </a:defRPr>
            </a:lvl1pPr>
          </a:lstStyle>
          <a:p>
            <a:r>
              <a:rPr lang="en-US" dirty="0" smtClean="0"/>
              <a:t>Prediction does not require understanding</a:t>
            </a:r>
            <a:endParaRPr lang="en-US" dirty="0"/>
          </a:p>
        </p:txBody>
      </p:sp>
    </p:spTree>
    <p:extLst>
      <p:ext uri="{BB962C8B-B14F-4D97-AF65-F5344CB8AC3E}">
        <p14:creationId xmlns:p14="http://schemas.microsoft.com/office/powerpoint/2010/main" val="21505252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4"/>
          </p:nvPr>
        </p:nvSpPr>
        <p:spPr>
          <a:xfrm>
            <a:off x="6948264" y="6592267"/>
            <a:ext cx="2133600" cy="365125"/>
          </a:xfrm>
        </p:spPr>
        <p:txBody>
          <a:bodyPr/>
          <a:lstStyle/>
          <a:p>
            <a:fld id="{15539D76-389E-4B00-8AB8-FE222ED6AFF0}" type="slidenum">
              <a:rPr lang="en-US" smtClean="0"/>
              <a:pPr/>
              <a:t>8</a:t>
            </a:fld>
            <a:endParaRPr lang="en-US"/>
          </a:p>
        </p:txBody>
      </p:sp>
      <p:pic>
        <p:nvPicPr>
          <p:cNvPr id="4" name="Grafik 3"/>
          <p:cNvPicPr>
            <a:picLocks noChangeAspect="1"/>
          </p:cNvPicPr>
          <p:nvPr/>
        </p:nvPicPr>
        <p:blipFill>
          <a:blip r:embed="rId3"/>
          <a:stretch>
            <a:fillRect/>
          </a:stretch>
        </p:blipFill>
        <p:spPr>
          <a:xfrm>
            <a:off x="250865" y="3147219"/>
            <a:ext cx="6409368" cy="3260325"/>
          </a:xfrm>
          <a:prstGeom prst="rect">
            <a:avLst/>
          </a:prstGeom>
        </p:spPr>
      </p:pic>
      <p:pic>
        <p:nvPicPr>
          <p:cNvPr id="5" name="Grafik 4"/>
          <p:cNvPicPr>
            <a:picLocks noChangeAspect="1"/>
          </p:cNvPicPr>
          <p:nvPr/>
        </p:nvPicPr>
        <p:blipFill>
          <a:blip r:embed="rId4"/>
          <a:stretch>
            <a:fillRect/>
          </a:stretch>
        </p:blipFill>
        <p:spPr>
          <a:xfrm>
            <a:off x="250864" y="1196752"/>
            <a:ext cx="6409369" cy="1767035"/>
          </a:xfrm>
          <a:prstGeom prst="rect">
            <a:avLst/>
          </a:prstGeom>
        </p:spPr>
      </p:pic>
      <p:sp>
        <p:nvSpPr>
          <p:cNvPr id="8" name="Titel 1"/>
          <p:cNvSpPr>
            <a:spLocks noGrp="1"/>
          </p:cNvSpPr>
          <p:nvPr>
            <p:ph type="ctrTitle"/>
          </p:nvPr>
        </p:nvSpPr>
        <p:spPr>
          <a:xfrm>
            <a:off x="179512" y="52204"/>
            <a:ext cx="8641616" cy="784508"/>
          </a:xfrm>
        </p:spPr>
        <p:txBody>
          <a:bodyPr>
            <a:normAutofit/>
          </a:bodyPr>
          <a:lstStyle/>
          <a:p>
            <a:r>
              <a:rPr lang="en-US" dirty="0" smtClean="0"/>
              <a:t>Predictive models are still not always easy to beat</a:t>
            </a:r>
            <a:endParaRPr lang="en-US" dirty="0"/>
          </a:p>
        </p:txBody>
      </p:sp>
      <p:pic>
        <p:nvPicPr>
          <p:cNvPr id="7" name="Grafik 6"/>
          <p:cNvPicPr>
            <a:picLocks noChangeAspect="1"/>
          </p:cNvPicPr>
          <p:nvPr/>
        </p:nvPicPr>
        <p:blipFill rotWithShape="1">
          <a:blip r:embed="rId5"/>
          <a:srcRect l="30274" t="2495" r="3124" b="270"/>
          <a:stretch/>
        </p:blipFill>
        <p:spPr>
          <a:xfrm flipH="1">
            <a:off x="6732239" y="3986154"/>
            <a:ext cx="2160240" cy="1914757"/>
          </a:xfrm>
          <a:prstGeom prst="rect">
            <a:avLst/>
          </a:prstGeom>
        </p:spPr>
      </p:pic>
      <p:sp>
        <p:nvSpPr>
          <p:cNvPr id="2" name="Textfeld 1"/>
          <p:cNvSpPr txBox="1"/>
          <p:nvPr/>
        </p:nvSpPr>
        <p:spPr>
          <a:xfrm>
            <a:off x="251520" y="1207785"/>
            <a:ext cx="3909147" cy="276999"/>
          </a:xfrm>
          <a:prstGeom prst="rect">
            <a:avLst/>
          </a:prstGeom>
          <a:noFill/>
        </p:spPr>
        <p:txBody>
          <a:bodyPr wrap="none" rtlCol="0">
            <a:spAutoFit/>
          </a:bodyPr>
          <a:lstStyle/>
          <a:p>
            <a:r>
              <a:rPr lang="en-US" sz="1200" dirty="0" smtClean="0"/>
              <a:t>Our DL model achieves ~90% accuracy on image level</a:t>
            </a:r>
            <a:endParaRPr lang="en-US" sz="1200" dirty="0"/>
          </a:p>
        </p:txBody>
      </p:sp>
      <p:sp>
        <p:nvSpPr>
          <p:cNvPr id="6" name="Textfeld 5"/>
          <p:cNvSpPr txBox="1"/>
          <p:nvPr/>
        </p:nvSpPr>
        <p:spPr>
          <a:xfrm>
            <a:off x="175607" y="6176337"/>
            <a:ext cx="4587666" cy="276999"/>
          </a:xfrm>
          <a:prstGeom prst="rect">
            <a:avLst/>
          </a:prstGeom>
          <a:noFill/>
        </p:spPr>
        <p:txBody>
          <a:bodyPr wrap="none" rtlCol="0">
            <a:spAutoFit/>
          </a:bodyPr>
          <a:lstStyle/>
          <a:p>
            <a:r>
              <a:rPr lang="en-US" sz="1200" dirty="0" smtClean="0">
                <a:solidFill>
                  <a:schemeClr val="bg1"/>
                </a:solidFill>
              </a:rPr>
              <a:t>We as DL team ourselves struggle with the pigeon benchmark ;-)</a:t>
            </a:r>
            <a:endParaRPr lang="en-US" sz="1200" dirty="0">
              <a:solidFill>
                <a:schemeClr val="bg1"/>
              </a:solidFill>
            </a:endParaRPr>
          </a:p>
        </p:txBody>
      </p:sp>
      <p:sp>
        <p:nvSpPr>
          <p:cNvPr id="10" name="Textfeld 9"/>
          <p:cNvSpPr txBox="1"/>
          <p:nvPr/>
        </p:nvSpPr>
        <p:spPr>
          <a:xfrm>
            <a:off x="6662193" y="5663317"/>
            <a:ext cx="2272930" cy="276999"/>
          </a:xfrm>
          <a:prstGeom prst="rect">
            <a:avLst/>
          </a:prstGeom>
          <a:noFill/>
        </p:spPr>
        <p:txBody>
          <a:bodyPr wrap="none" rtlCol="0">
            <a:spAutoFit/>
          </a:bodyPr>
          <a:lstStyle/>
          <a:p>
            <a:r>
              <a:rPr lang="en-US" sz="1200" dirty="0" smtClean="0">
                <a:solidFill>
                  <a:schemeClr val="bg1"/>
                </a:solidFill>
              </a:rPr>
              <a:t>A single pigeon: 84% accuracy</a:t>
            </a:r>
            <a:endParaRPr lang="en-US" sz="1200" dirty="0">
              <a:solidFill>
                <a:schemeClr val="bg1"/>
              </a:solidFill>
            </a:endParaRPr>
          </a:p>
        </p:txBody>
      </p:sp>
      <p:sp>
        <p:nvSpPr>
          <p:cNvPr id="11" name="Textfeld 10"/>
          <p:cNvSpPr txBox="1"/>
          <p:nvPr/>
        </p:nvSpPr>
        <p:spPr>
          <a:xfrm>
            <a:off x="179115" y="997071"/>
            <a:ext cx="3753720" cy="307777"/>
          </a:xfrm>
          <a:prstGeom prst="rect">
            <a:avLst/>
          </a:prstGeom>
          <a:noFill/>
        </p:spPr>
        <p:txBody>
          <a:bodyPr wrap="none" rtlCol="0">
            <a:spAutoFit/>
          </a:bodyPr>
          <a:lstStyle/>
          <a:p>
            <a:r>
              <a:rPr lang="en-US" sz="1400" dirty="0" smtClean="0"/>
              <a:t>Predictive model based on deep neural networks</a:t>
            </a:r>
            <a:endParaRPr lang="en-US" sz="1400" dirty="0"/>
          </a:p>
        </p:txBody>
      </p:sp>
    </p:spTree>
    <p:extLst>
      <p:ext uri="{BB962C8B-B14F-4D97-AF65-F5344CB8AC3E}">
        <p14:creationId xmlns:p14="http://schemas.microsoft.com/office/powerpoint/2010/main" val="170594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59632" y="2780928"/>
            <a:ext cx="6552728" cy="784508"/>
          </a:xfrm>
        </p:spPr>
        <p:txBody>
          <a:bodyPr>
            <a:normAutofit/>
          </a:bodyPr>
          <a:lstStyle/>
          <a:p>
            <a:r>
              <a:rPr lang="en-US" sz="4000" dirty="0" smtClean="0"/>
              <a:t>Predictive modeling</a:t>
            </a:r>
            <a:endParaRPr lang="en-US" sz="4000" dirty="0"/>
          </a:p>
        </p:txBody>
      </p:sp>
      <p:sp>
        <p:nvSpPr>
          <p:cNvPr id="3" name="Foliennummernplatzhalter 2"/>
          <p:cNvSpPr>
            <a:spLocks noGrp="1"/>
          </p:cNvSpPr>
          <p:nvPr>
            <p:ph type="sldNum" sz="quarter" idx="4"/>
          </p:nvPr>
        </p:nvSpPr>
        <p:spPr>
          <a:xfrm>
            <a:off x="6948264" y="6448251"/>
            <a:ext cx="2133600" cy="365125"/>
          </a:xfrm>
        </p:spPr>
        <p:txBody>
          <a:bodyPr/>
          <a:lstStyle/>
          <a:p>
            <a:pPr defTabSz="909638" fontAlgn="base">
              <a:spcBef>
                <a:spcPct val="0"/>
              </a:spcBef>
              <a:spcAft>
                <a:spcPct val="0"/>
              </a:spcAft>
            </a:pPr>
            <a:fld id="{15539D76-389E-4B00-8AB8-FE222ED6AFF0}" type="slidenum">
              <a:rPr lang="en-US" smtClean="0">
                <a:solidFill>
                  <a:prstClr val="black">
                    <a:tint val="75000"/>
                  </a:prstClr>
                </a:solidFill>
                <a:latin typeface="Arial" pitchFamily="34" charset="0"/>
              </a:rPr>
              <a:pPr defTabSz="909638" fontAlgn="base">
                <a:spcBef>
                  <a:spcPct val="0"/>
                </a:spcBef>
                <a:spcAft>
                  <a:spcPct val="0"/>
                </a:spcAft>
              </a:pPr>
              <a:t>9</a:t>
            </a:fld>
            <a:endParaRPr lang="en-US" dirty="0">
              <a:solidFill>
                <a:prstClr val="black">
                  <a:tint val="75000"/>
                </a:prstClr>
              </a:solidFill>
              <a:latin typeface="Arial" pitchFamily="34" charset="0"/>
            </a:endParaRPr>
          </a:p>
        </p:txBody>
      </p:sp>
    </p:spTree>
    <p:extLst>
      <p:ext uri="{BB962C8B-B14F-4D97-AF65-F5344CB8AC3E}">
        <p14:creationId xmlns:p14="http://schemas.microsoft.com/office/powerpoint/2010/main" val="130188318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2647</Words>
  <Application>Microsoft Office PowerPoint</Application>
  <PresentationFormat>Bildschirmpräsentation (4:3)</PresentationFormat>
  <Paragraphs>361</Paragraphs>
  <Slides>49</Slides>
  <Notes>7</Notes>
  <HiddenSlides>0</HiddenSlides>
  <MMClips>0</MMClips>
  <ScaleCrop>false</ScaleCrop>
  <HeadingPairs>
    <vt:vector size="8" baseType="variant">
      <vt:variant>
        <vt:lpstr>Verwendete Schriftarten</vt:lpstr>
      </vt:variant>
      <vt:variant>
        <vt:i4>11</vt:i4>
      </vt:variant>
      <vt:variant>
        <vt:lpstr>Design</vt:lpstr>
      </vt:variant>
      <vt:variant>
        <vt:i4>1</vt:i4>
      </vt:variant>
      <vt:variant>
        <vt:lpstr>Eingebettete OLE-Server</vt:lpstr>
      </vt:variant>
      <vt:variant>
        <vt:i4>1</vt:i4>
      </vt:variant>
      <vt:variant>
        <vt:lpstr>Folientitel</vt:lpstr>
      </vt:variant>
      <vt:variant>
        <vt:i4>49</vt:i4>
      </vt:variant>
    </vt:vector>
  </HeadingPairs>
  <TitlesOfParts>
    <vt:vector size="62" baseType="lpstr">
      <vt:lpstr>Microsoft YaHei</vt:lpstr>
      <vt:lpstr>MS PGothic</vt:lpstr>
      <vt:lpstr>Arial</vt:lpstr>
      <vt:lpstr>Calibri</vt:lpstr>
      <vt:lpstr>Cambria Math</vt:lpstr>
      <vt:lpstr>Comic Sans MS</vt:lpstr>
      <vt:lpstr>Courier New</vt:lpstr>
      <vt:lpstr>FranklinGothic-Book</vt:lpstr>
      <vt:lpstr>Symbol</vt:lpstr>
      <vt:lpstr>Times New Roman</vt:lpstr>
      <vt:lpstr>Wingdings</vt:lpstr>
      <vt:lpstr>Custom Design</vt:lpstr>
      <vt:lpstr>Equation</vt:lpstr>
      <vt:lpstr>Biostatistics week 11 How to best use regression for prediction?</vt:lpstr>
      <vt:lpstr>Topics of this lecture</vt:lpstr>
      <vt:lpstr>For what purpose do we develop a statistical model?</vt:lpstr>
      <vt:lpstr>Descriptive modelling: we saw that last time</vt:lpstr>
      <vt:lpstr>A warning ahead: A good predictive model may not be a good causal model </vt:lpstr>
      <vt:lpstr>Prediction is often easier than explanation</vt:lpstr>
      <vt:lpstr>PowerPoint-Präsentation</vt:lpstr>
      <vt:lpstr>Predictive models are still not always easy to beat</vt:lpstr>
      <vt:lpstr>Predictive modeling</vt:lpstr>
      <vt:lpstr>What data do we need to build a prediction model?</vt:lpstr>
      <vt:lpstr>Predictive modeling</vt:lpstr>
      <vt:lpstr>What data do we need to evaluate a prediction model?</vt:lpstr>
      <vt:lpstr>Which model will yield the better predictions?</vt:lpstr>
      <vt:lpstr>Compare flexible with ridge prediction model</vt:lpstr>
      <vt:lpstr>Get new train and test data and do all again</vt:lpstr>
      <vt:lpstr>Get new train and test data and do all again</vt:lpstr>
      <vt:lpstr>Variance/Bias trade-off of flexible/rigid models</vt:lpstr>
      <vt:lpstr>Which model gives better predictions? We need to do a Variance/Bias trade-off</vt:lpstr>
      <vt:lpstr>How to quantify the prediction performance  of one specific model?</vt:lpstr>
      <vt:lpstr>A simple example in R: Splitting data in train and test</vt:lpstr>
      <vt:lpstr>A simple example in R: fitting a linear regression model </vt:lpstr>
      <vt:lpstr>A simple example in R: determine predictions on test data</vt:lpstr>
      <vt:lpstr>A simple example in R: determine MSE, MAPE for test data</vt:lpstr>
      <vt:lpstr>The concept of Bias and Variance of a regression model</vt:lpstr>
      <vt:lpstr>The concept of Bias and Variance tradeoff </vt:lpstr>
      <vt:lpstr>Let’s simulate some data and split them in train and test set</vt:lpstr>
      <vt:lpstr>Let’s fit a linear regression model for descriptive modelling</vt:lpstr>
      <vt:lpstr>Statisticians descriptive model check: residual analysis</vt:lpstr>
      <vt:lpstr>Poor man’s descriptive model check: observed vs fitted</vt:lpstr>
      <vt:lpstr>Let’s use the regression model as predictive model</vt:lpstr>
      <vt:lpstr>Let’s check if predictions are unbiased: calibration plot</vt:lpstr>
      <vt:lpstr>Are predictions always to extreme?</vt:lpstr>
      <vt:lpstr>In which cases are “naïve” predictions biased on new data?</vt:lpstr>
      <vt:lpstr>Shrinkage leads to calibrated predictions on new data</vt:lpstr>
      <vt:lpstr>How to determine how much we need to shrink the coefficients?</vt:lpstr>
      <vt:lpstr>Ridge regression</vt:lpstr>
      <vt:lpstr>Coefficient paths when tuning penalty in Ridge Regression</vt:lpstr>
      <vt:lpstr>Going from ridge regression to Lasso</vt:lpstr>
      <vt:lpstr>PowerPoint-Präsentation</vt:lpstr>
      <vt:lpstr>Geometric interpretation of objective in ridge and lasso</vt:lpstr>
      <vt:lpstr>Compare calibration of LS-lm versus cv-lasso model</vt:lpstr>
      <vt:lpstr>PowerPoint-Präsentation</vt:lpstr>
      <vt:lpstr>Regression to the mean</vt:lpstr>
      <vt:lpstr>Where does the term “regression” come from?</vt:lpstr>
      <vt:lpstr>Galton’s discovery of the regression line</vt:lpstr>
      <vt:lpstr>Galton’s discovery of the regression to the mean phenomena </vt:lpstr>
      <vt:lpstr>Pearson’s mathematical definition of correlation unmasks “regression to the mean” as statistical phenomena</vt:lpstr>
      <vt:lpstr>Regression to the mean occurs in all test-retest situations</vt:lpstr>
      <vt:lpstr>Summary</vt:lpstr>
    </vt:vector>
  </TitlesOfParts>
  <Company>ZHAW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Beate Sick</dc:creator>
  <cp:lastModifiedBy>Sick Beate (sick)</cp:lastModifiedBy>
  <cp:revision>369</cp:revision>
  <cp:lastPrinted>2017-12-06T08:35:42Z</cp:lastPrinted>
  <dcterms:created xsi:type="dcterms:W3CDTF">2017-10-24T11:22:14Z</dcterms:created>
  <dcterms:modified xsi:type="dcterms:W3CDTF">2018-11-26T22:14:48Z</dcterms:modified>
</cp:coreProperties>
</file>